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2" r:id="rId3"/>
    <p:sldId id="275" r:id="rId4"/>
    <p:sldId id="274" r:id="rId5"/>
    <p:sldId id="276" r:id="rId6"/>
    <p:sldId id="27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FA5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3"/>
    <p:restoredTop sz="94636"/>
  </p:normalViewPr>
  <p:slideViewPr>
    <p:cSldViewPr snapToGrid="0" snapToObjects="1">
      <p:cViewPr varScale="1">
        <p:scale>
          <a:sx n="114" d="100"/>
          <a:sy n="114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2164B-CBFB-E348-88D1-0987AF5EB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89FB5F-94D8-444E-8B8E-4A3B69FB5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3409A6-E9E5-F546-A11F-C9F6C18F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B6A733-2B25-C746-9375-19D58C8D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551917-85C5-D24B-8CD9-43C39E453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8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81394-6476-A64C-B840-69808EBB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66A870-C1BB-7748-A342-55C8A1C32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AFFC4E-85C9-5D47-968C-69FB2D35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77FF7B-F2A2-CC4A-813C-0B7871A7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D7033A-9B5A-F145-AA17-710563DB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5BD6AEF-F333-0A49-AB30-D188A8AA74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8AEC0A-310B-BB46-AD12-AC43A1FDB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677D98-69E5-2044-8D90-3BC0A3BB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959AFA-5F71-FA4C-A893-C6736144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4E9491-7635-7749-BCCD-B565CFF5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877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D54BE-A8E0-BA4A-8898-F4D7986B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0E209E-4F57-9E4F-8857-CF6BB6195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614363-C0F3-424C-B7E5-8EA491EA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5257A7-D10C-274D-980C-C439E58D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BF5678-A8B6-8140-BE89-CFF016CF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42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41D4B-2AE3-E447-A3AC-B427AE4A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7884E5-0C9D-AB45-9F57-847144EA0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F0EEF9-E3D4-7E46-8886-04991783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BC9FEC-6DF4-EE46-8013-ECD9B6A5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00DCAF-A8C5-1246-B1BD-FB9F645A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06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F5AD5-6B13-FF41-834E-9A43D7F7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D1B1E6-E84E-404E-BD77-EBFB366DC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62DCF1-471A-1442-B267-59EA51707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B22E17-BF80-4640-85A4-7931549E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5770EF-D34F-3445-86F0-CCDED936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D00175-8BDC-8148-8A18-D13A9212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63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35FFE-4200-F040-A108-97735596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B3B550-EFA9-CB40-922F-DC714B8E5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C3B0A4-7EBB-E942-B865-6C8857A87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C272E6-9EA3-7A4C-8EEF-D5A0D2834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564E2BC-A603-014C-B81A-76F51A1F5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699CD5-0B65-534B-A6EB-7F55D258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886BDE8-0BC5-FB42-98C4-55B899AE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BCC4CF8-1DEA-504A-AC02-3EF4CAF7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51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53B25-50C5-D34D-A776-B6716552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A2C49B-828B-D549-9660-3ECD1521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8F9C1F-9B21-C34C-A3C7-8D54E93B6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50A045-5EF0-2A4E-91A9-B82140B0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5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E8CC13-751F-FC49-9A09-E7171D637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741602F-A670-D544-95EE-B4D0337A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28A917-1B94-3746-9F0A-B9122A5C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34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33626-D61B-6442-815C-27683C52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BB941A-82FE-1C4F-8EBF-E07375037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049E82-E449-4F43-B596-F0B6AEE6F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B82500-5151-6B47-B522-9A606854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63EB01-C51B-394B-A2FA-FA310E22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389922-3C3D-3640-877B-3A682D85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33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512BB-EDF7-5B4B-9EC1-39FAE90F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922AB8C-BCEB-FA4B-BF91-62F57E38A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628BA4-BB25-C842-B63A-3C047ECA7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A31CB2-7983-814D-A749-99A844E1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06CA5C6-C7F3-7E48-B21F-5DE3F865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5DBD5F-0D9A-1C4B-AFDE-EEA2FE64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59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FD28449-1F69-5146-93F9-56CB2B20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D2F08B-C63B-9F46-97C3-D8FF228BF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967AE3-1E4F-EB45-81FC-3B46AB8F7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7C7E-F1F1-4C41-AFF2-A54BD9B48B3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89C470-2B86-F845-94D1-B882E66FD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D87185-39D6-EC43-B2D6-576C21119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81935-92EA-BB43-A86C-563F7F990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20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4fjHtYHdRlSemICxjjBu_IMG_8424.jpg">
            <a:extLst>
              <a:ext uri="{FF2B5EF4-FFF2-40B4-BE49-F238E27FC236}">
                <a16:creationId xmlns:a16="http://schemas.microsoft.com/office/drawing/2014/main" id="{248D149D-0FC8-E342-80A0-4B248632DC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59" y="2074334"/>
            <a:ext cx="12170684" cy="2709332"/>
          </a:xfrm>
          <a:prstGeom prst="rect">
            <a:avLst/>
          </a:prstGeom>
          <a:ln w="3175">
            <a:miter lim="400000"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8EF4715-F1CE-5149-A2B5-8374B9F05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504" y="2835726"/>
            <a:ext cx="2882381" cy="1352798"/>
          </a:xfrm>
          <a:prstGeom prst="rect">
            <a:avLst/>
          </a:prstGeom>
        </p:spPr>
      </p:pic>
      <p:sp>
        <p:nvSpPr>
          <p:cNvPr id="16" name="Shape 3">
            <a:extLst>
              <a:ext uri="{FF2B5EF4-FFF2-40B4-BE49-F238E27FC236}">
                <a16:creationId xmlns:a16="http://schemas.microsoft.com/office/drawing/2014/main" id="{1F27C35F-D888-874C-A9A8-E72A01247F1F}"/>
              </a:ext>
            </a:extLst>
          </p:cNvPr>
          <p:cNvSpPr/>
          <p:nvPr/>
        </p:nvSpPr>
        <p:spPr>
          <a:xfrm flipH="1" flipV="1">
            <a:off x="440401" y="1336252"/>
            <a:ext cx="1358890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" name="Shape 4">
            <a:extLst>
              <a:ext uri="{FF2B5EF4-FFF2-40B4-BE49-F238E27FC236}">
                <a16:creationId xmlns:a16="http://schemas.microsoft.com/office/drawing/2014/main" id="{B9C75780-74B6-AF4A-AC4C-7AFE125DF602}"/>
              </a:ext>
            </a:extLst>
          </p:cNvPr>
          <p:cNvSpPr/>
          <p:nvPr/>
        </p:nvSpPr>
        <p:spPr>
          <a:xfrm flipH="1" flipV="1">
            <a:off x="439555" y="1254130"/>
            <a:ext cx="1150688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" name="Shape 193">
            <a:extLst>
              <a:ext uri="{FF2B5EF4-FFF2-40B4-BE49-F238E27FC236}">
                <a16:creationId xmlns:a16="http://schemas.microsoft.com/office/drawing/2014/main" id="{3126C381-4BF0-BF47-BBCA-1ADED57B355F}"/>
              </a:ext>
            </a:extLst>
          </p:cNvPr>
          <p:cNvSpPr/>
          <p:nvPr/>
        </p:nvSpPr>
        <p:spPr>
          <a:xfrm>
            <a:off x="419523" y="736668"/>
            <a:ext cx="7131974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rPr lang="de-DE" sz="2400" b="1" dirty="0">
                <a:solidFill>
                  <a:srgbClr val="5A5A5A"/>
                </a:solidFill>
                <a:latin typeface="Montserrat" pitchFamily="2" charset="77"/>
              </a:rPr>
              <a:t>PDAP - Prozesslenkung und Analyse seit 1983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6B3BA7C-4F4F-D34C-89D4-985721C64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3" y="5434596"/>
            <a:ext cx="4501244" cy="8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7000">
        <p14:pan dir="u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">
            <a:extLst>
              <a:ext uri="{FF2B5EF4-FFF2-40B4-BE49-F238E27FC236}">
                <a16:creationId xmlns:a16="http://schemas.microsoft.com/office/drawing/2014/main" id="{9385CF82-CD61-DB49-ABC0-6A25D6F638B8}"/>
              </a:ext>
            </a:extLst>
          </p:cNvPr>
          <p:cNvSpPr/>
          <p:nvPr/>
        </p:nvSpPr>
        <p:spPr>
          <a:xfrm flipH="1" flipV="1">
            <a:off x="440401" y="1039367"/>
            <a:ext cx="1358890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36EC79D8-9788-EC42-A8E8-42A3DAB95616}"/>
              </a:ext>
            </a:extLst>
          </p:cNvPr>
          <p:cNvSpPr/>
          <p:nvPr/>
        </p:nvSpPr>
        <p:spPr>
          <a:xfrm flipH="1" flipV="1">
            <a:off x="439555" y="957245"/>
            <a:ext cx="1150688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" name="Shape 193">
            <a:extLst>
              <a:ext uri="{FF2B5EF4-FFF2-40B4-BE49-F238E27FC236}">
                <a16:creationId xmlns:a16="http://schemas.microsoft.com/office/drawing/2014/main" id="{CD37580D-95DA-A948-AFE9-27E874EB713C}"/>
              </a:ext>
            </a:extLst>
          </p:cNvPr>
          <p:cNvSpPr/>
          <p:nvPr/>
        </p:nvSpPr>
        <p:spPr>
          <a:xfrm>
            <a:off x="419523" y="428488"/>
            <a:ext cx="7131974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rPr lang="de-DE" sz="2400" b="1" dirty="0">
                <a:solidFill>
                  <a:srgbClr val="5A5A5A"/>
                </a:solidFill>
                <a:latin typeface="Montserrat" pitchFamily="2" charset="77"/>
              </a:rPr>
              <a:t>PDAP - Prozesslenkung und Analyse seit 1983</a:t>
            </a:r>
          </a:p>
        </p:txBody>
      </p:sp>
      <p:pic>
        <p:nvPicPr>
          <p:cNvPr id="38" name="8437956869_194dfde833_o.jpg">
            <a:extLst>
              <a:ext uri="{FF2B5EF4-FFF2-40B4-BE49-F238E27FC236}">
                <a16:creationId xmlns:a16="http://schemas.microsoft.com/office/drawing/2014/main" id="{9AF0F6EA-0ED0-5545-ADD8-8A7D7C4C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17555" y="449"/>
            <a:ext cx="3172552" cy="6857100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128B00F-FDEE-7A4F-BA3B-6B58766EC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432" y="6089361"/>
            <a:ext cx="3000192" cy="74004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EB0BB7D-2E7D-914A-98F3-D2AD858E6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425" y="227742"/>
            <a:ext cx="1719575" cy="807054"/>
          </a:xfrm>
          <a:prstGeom prst="rect">
            <a:avLst/>
          </a:prstGeom>
        </p:spPr>
      </p:pic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DE2FBF6A-55E5-4048-B99C-83B48A588CAF}"/>
              </a:ext>
            </a:extLst>
          </p:cNvPr>
          <p:cNvGrpSpPr/>
          <p:nvPr/>
        </p:nvGrpSpPr>
        <p:grpSpPr>
          <a:xfrm>
            <a:off x="602551" y="1987437"/>
            <a:ext cx="7952386" cy="1766794"/>
            <a:chOff x="1384766" y="3399755"/>
            <a:chExt cx="7952386" cy="1766794"/>
          </a:xfrm>
        </p:grpSpPr>
        <p:grpSp>
          <p:nvGrpSpPr>
            <p:cNvPr id="44" name="Group 122">
              <a:extLst>
                <a:ext uri="{FF2B5EF4-FFF2-40B4-BE49-F238E27FC236}">
                  <a16:creationId xmlns:a16="http://schemas.microsoft.com/office/drawing/2014/main" id="{5217E93A-0BFB-D742-858A-E0A5EDFD2BAB}"/>
                </a:ext>
              </a:extLst>
            </p:cNvPr>
            <p:cNvGrpSpPr/>
            <p:nvPr/>
          </p:nvGrpSpPr>
          <p:grpSpPr>
            <a:xfrm>
              <a:off x="2118887" y="3399755"/>
              <a:ext cx="7218265" cy="1766794"/>
              <a:chOff x="1057131" y="-130066"/>
              <a:chExt cx="7218264" cy="1766791"/>
            </a:xfrm>
          </p:grpSpPr>
          <p:sp>
            <p:nvSpPr>
              <p:cNvPr id="46" name="Shape 119">
                <a:extLst>
                  <a:ext uri="{FF2B5EF4-FFF2-40B4-BE49-F238E27FC236}">
                    <a16:creationId xmlns:a16="http://schemas.microsoft.com/office/drawing/2014/main" id="{7DBC965C-609F-1942-A77C-934A506755A7}"/>
                  </a:ext>
                </a:extLst>
              </p:cNvPr>
              <p:cNvSpPr/>
              <p:nvPr/>
            </p:nvSpPr>
            <p:spPr>
              <a:xfrm>
                <a:off x="1419646" y="-130066"/>
                <a:ext cx="2555400" cy="4856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27093" tIns="27093" rIns="27093" bIns="27093" numCol="1" anchor="ctr">
                <a:spAutoFit/>
              </a:bodyPr>
              <a:lstStyle/>
              <a:p>
                <a:r>
                  <a:rPr lang="de-DE" sz="2800" b="1" dirty="0">
                    <a:solidFill>
                      <a:srgbClr val="155FA5"/>
                    </a:solidFill>
                    <a:latin typeface="Montserrat" pitchFamily="2" charset="77"/>
                  </a:rPr>
                  <a:t>PDAP-Lösung</a:t>
                </a:r>
              </a:p>
            </p:txBody>
          </p:sp>
          <p:sp>
            <p:nvSpPr>
              <p:cNvPr id="47" name="Shape 120">
                <a:extLst>
                  <a:ext uri="{FF2B5EF4-FFF2-40B4-BE49-F238E27FC236}">
                    <a16:creationId xmlns:a16="http://schemas.microsoft.com/office/drawing/2014/main" id="{F1D53DDC-358C-474D-8EE9-1C0BA7F8A47B}"/>
                  </a:ext>
                </a:extLst>
              </p:cNvPr>
              <p:cNvSpPr/>
              <p:nvPr/>
            </p:nvSpPr>
            <p:spPr>
              <a:xfrm>
                <a:off x="1418303" y="394636"/>
                <a:ext cx="6857092" cy="1242089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7093" tIns="27093" rIns="27093" bIns="27093" numCol="1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dirty="0">
                    <a:solidFill>
                      <a:srgbClr val="5A5A5A"/>
                    </a:solidFill>
                    <a:latin typeface="Montserrat" pitchFamily="2" charset="77"/>
                  </a:rPr>
                  <a:t>Lösung für die systematische Risikoverfolgung im Fertigungsumfeld, im Rahmen von ganzheitlichem Qualitätsmanagement </a:t>
                </a:r>
              </a:p>
            </p:txBody>
          </p:sp>
          <p:sp>
            <p:nvSpPr>
              <p:cNvPr id="48" name="Shape 121">
                <a:extLst>
                  <a:ext uri="{FF2B5EF4-FFF2-40B4-BE49-F238E27FC236}">
                    <a16:creationId xmlns:a16="http://schemas.microsoft.com/office/drawing/2014/main" id="{A512BF22-32F5-8848-91D0-9B87B5884246}"/>
                  </a:ext>
                </a:extLst>
              </p:cNvPr>
              <p:cNvSpPr/>
              <p:nvPr/>
            </p:nvSpPr>
            <p:spPr>
              <a:xfrm flipV="1">
                <a:off x="1057131" y="0"/>
                <a:ext cx="1" cy="791126"/>
              </a:xfrm>
              <a:prstGeom prst="line">
                <a:avLst/>
              </a:prstGeom>
              <a:noFill/>
              <a:ln w="12700" cap="flat">
                <a:solidFill>
                  <a:srgbClr val="737E9B">
                    <a:alpha val="25475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 algn="ctr">
                  <a:lnSpc>
                    <a:spcPct val="100000"/>
                  </a:lnSpc>
                  <a:defRPr sz="2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/>
              </a:p>
            </p:txBody>
          </p:sp>
        </p:grpSp>
        <p:sp>
          <p:nvSpPr>
            <p:cNvPr id="45" name="Shape 132">
              <a:extLst>
                <a:ext uri="{FF2B5EF4-FFF2-40B4-BE49-F238E27FC236}">
                  <a16:creationId xmlns:a16="http://schemas.microsoft.com/office/drawing/2014/main" id="{A8B157C7-8B08-4345-AA21-DC881E72CD03}"/>
                </a:ext>
              </a:extLst>
            </p:cNvPr>
            <p:cNvSpPr/>
            <p:nvPr/>
          </p:nvSpPr>
          <p:spPr>
            <a:xfrm>
              <a:off x="1384766" y="3667832"/>
              <a:ext cx="556745" cy="516380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anchor="ctr">
              <a:spAutoFit/>
            </a:bodyPr>
            <a:lstStyle>
              <a:lvl1pPr>
                <a:defRPr sz="3000">
                  <a:solidFill>
                    <a:srgbClr val="155FA5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/>
              <a:r>
                <a:rPr lang="de-DE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</a:t>
              </a: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A5FD77CA-3088-E34C-9F2A-308056D0601E}"/>
              </a:ext>
            </a:extLst>
          </p:cNvPr>
          <p:cNvGrpSpPr/>
          <p:nvPr/>
        </p:nvGrpSpPr>
        <p:grpSpPr>
          <a:xfrm>
            <a:off x="602551" y="4124054"/>
            <a:ext cx="7111001" cy="1766794"/>
            <a:chOff x="1384766" y="3399754"/>
            <a:chExt cx="7111001" cy="1766794"/>
          </a:xfrm>
        </p:grpSpPr>
        <p:grpSp>
          <p:nvGrpSpPr>
            <p:cNvPr id="50" name="Group 122">
              <a:extLst>
                <a:ext uri="{FF2B5EF4-FFF2-40B4-BE49-F238E27FC236}">
                  <a16:creationId xmlns:a16="http://schemas.microsoft.com/office/drawing/2014/main" id="{F1C76F4D-017D-E14B-BF8B-B8F8024F1118}"/>
                </a:ext>
              </a:extLst>
            </p:cNvPr>
            <p:cNvGrpSpPr/>
            <p:nvPr/>
          </p:nvGrpSpPr>
          <p:grpSpPr>
            <a:xfrm>
              <a:off x="2118887" y="3399754"/>
              <a:ext cx="6376880" cy="1766794"/>
              <a:chOff x="1057131" y="-130066"/>
              <a:chExt cx="6376879" cy="1766790"/>
            </a:xfrm>
          </p:grpSpPr>
          <p:sp>
            <p:nvSpPr>
              <p:cNvPr id="52" name="Shape 119">
                <a:extLst>
                  <a:ext uri="{FF2B5EF4-FFF2-40B4-BE49-F238E27FC236}">
                    <a16:creationId xmlns:a16="http://schemas.microsoft.com/office/drawing/2014/main" id="{B99B1D9E-6259-4945-BFD3-488A5275C828}"/>
                  </a:ext>
                </a:extLst>
              </p:cNvPr>
              <p:cNvSpPr/>
              <p:nvPr/>
            </p:nvSpPr>
            <p:spPr>
              <a:xfrm>
                <a:off x="1419646" y="-130066"/>
                <a:ext cx="3656662" cy="4856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27093" tIns="27093" rIns="27093" bIns="27093" numCol="1" anchor="ctr">
                <a:spAutoFit/>
              </a:bodyPr>
              <a:lstStyle/>
              <a:p>
                <a:r>
                  <a:rPr lang="de-DE" sz="2800" b="1" dirty="0">
                    <a:solidFill>
                      <a:srgbClr val="155FA5"/>
                    </a:solidFill>
                    <a:latin typeface="Montserrat" pitchFamily="2" charset="77"/>
                  </a:rPr>
                  <a:t>Risikomanagement</a:t>
                </a:r>
              </a:p>
            </p:txBody>
          </p:sp>
          <p:sp>
            <p:nvSpPr>
              <p:cNvPr id="53" name="Shape 120">
                <a:extLst>
                  <a:ext uri="{FF2B5EF4-FFF2-40B4-BE49-F238E27FC236}">
                    <a16:creationId xmlns:a16="http://schemas.microsoft.com/office/drawing/2014/main" id="{434B365C-9863-DD42-AD83-B3B9FB6EA2A1}"/>
                  </a:ext>
                </a:extLst>
              </p:cNvPr>
              <p:cNvSpPr/>
              <p:nvPr/>
            </p:nvSpPr>
            <p:spPr>
              <a:xfrm>
                <a:off x="1418303" y="394636"/>
                <a:ext cx="6015707" cy="1242088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7093" tIns="27093" rIns="27093" bIns="27093" numCol="1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dirty="0">
                    <a:solidFill>
                      <a:srgbClr val="5A5A5A"/>
                    </a:solidFill>
                    <a:latin typeface="Montserrat" pitchFamily="2" charset="77"/>
                  </a:rPr>
                  <a:t>Risikoeinschätzung anhand eines ganzheitlichen Zuverlässigkeitsmanagements mit umfangreichen PDAP-Modulen.</a:t>
                </a:r>
              </a:p>
            </p:txBody>
          </p:sp>
          <p:sp>
            <p:nvSpPr>
              <p:cNvPr id="54" name="Shape 121">
                <a:extLst>
                  <a:ext uri="{FF2B5EF4-FFF2-40B4-BE49-F238E27FC236}">
                    <a16:creationId xmlns:a16="http://schemas.microsoft.com/office/drawing/2014/main" id="{CD945149-6FA8-3F44-BDEC-10275314ACE5}"/>
                  </a:ext>
                </a:extLst>
              </p:cNvPr>
              <p:cNvSpPr/>
              <p:nvPr/>
            </p:nvSpPr>
            <p:spPr>
              <a:xfrm flipV="1">
                <a:off x="1057131" y="0"/>
                <a:ext cx="1" cy="791126"/>
              </a:xfrm>
              <a:prstGeom prst="line">
                <a:avLst/>
              </a:prstGeom>
              <a:noFill/>
              <a:ln w="12700" cap="flat">
                <a:solidFill>
                  <a:srgbClr val="737E9B">
                    <a:alpha val="25475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 algn="ctr">
                  <a:lnSpc>
                    <a:spcPct val="100000"/>
                  </a:lnSpc>
                  <a:defRPr sz="2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/>
              </a:p>
            </p:txBody>
          </p:sp>
        </p:grpSp>
        <p:sp>
          <p:nvSpPr>
            <p:cNvPr id="51" name="Shape 132">
              <a:extLst>
                <a:ext uri="{FF2B5EF4-FFF2-40B4-BE49-F238E27FC236}">
                  <a16:creationId xmlns:a16="http://schemas.microsoft.com/office/drawing/2014/main" id="{74EEC2E2-D295-3E4C-B5EE-BC4957D3CF55}"/>
                </a:ext>
              </a:extLst>
            </p:cNvPr>
            <p:cNvSpPr/>
            <p:nvPr/>
          </p:nvSpPr>
          <p:spPr>
            <a:xfrm>
              <a:off x="1384766" y="3667831"/>
              <a:ext cx="556745" cy="516380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anchor="ctr">
              <a:spAutoFit/>
            </a:bodyPr>
            <a:lstStyle>
              <a:lvl1pPr>
                <a:defRPr sz="3000">
                  <a:solidFill>
                    <a:srgbClr val="155FA5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/>
              <a:r>
                <a:rPr lang="de-DE" dirty="0">
                  <a:latin typeface="Segoe UI Symbol" panose="020B0502040204020203" pitchFamily="34" charset="0"/>
                  <a:ea typeface="Segoe UI Symbol" panose="020B0502040204020203" pitchFamily="34" charset="0"/>
                </a:rPr>
                <a:t>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3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4000">
        <p14:pan dir="r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437956869_194dfde833_o.jpg">
            <a:extLst>
              <a:ext uri="{FF2B5EF4-FFF2-40B4-BE49-F238E27FC236}">
                <a16:creationId xmlns:a16="http://schemas.microsoft.com/office/drawing/2014/main" id="{0C85AC75-EBAC-9B42-B6C5-FC9DB92A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17555" y="449"/>
            <a:ext cx="3172552" cy="6857100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hape 3">
            <a:extLst>
              <a:ext uri="{FF2B5EF4-FFF2-40B4-BE49-F238E27FC236}">
                <a16:creationId xmlns:a16="http://schemas.microsoft.com/office/drawing/2014/main" id="{9385CF82-CD61-DB49-ABC0-6A25D6F638B8}"/>
              </a:ext>
            </a:extLst>
          </p:cNvPr>
          <p:cNvSpPr/>
          <p:nvPr/>
        </p:nvSpPr>
        <p:spPr>
          <a:xfrm flipH="1" flipV="1">
            <a:off x="440401" y="1039367"/>
            <a:ext cx="1358890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36EC79D8-9788-EC42-A8E8-42A3DAB95616}"/>
              </a:ext>
            </a:extLst>
          </p:cNvPr>
          <p:cNvSpPr/>
          <p:nvPr/>
        </p:nvSpPr>
        <p:spPr>
          <a:xfrm flipH="1" flipV="1">
            <a:off x="439555" y="957245"/>
            <a:ext cx="1150688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" name="Shape 193">
            <a:extLst>
              <a:ext uri="{FF2B5EF4-FFF2-40B4-BE49-F238E27FC236}">
                <a16:creationId xmlns:a16="http://schemas.microsoft.com/office/drawing/2014/main" id="{CD37580D-95DA-A948-AFE9-27E874EB713C}"/>
              </a:ext>
            </a:extLst>
          </p:cNvPr>
          <p:cNvSpPr/>
          <p:nvPr/>
        </p:nvSpPr>
        <p:spPr>
          <a:xfrm>
            <a:off x="419523" y="428488"/>
            <a:ext cx="7131974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rPr lang="de-DE" sz="2400" b="1" dirty="0">
                <a:solidFill>
                  <a:srgbClr val="5A5A5A"/>
                </a:solidFill>
                <a:latin typeface="Montserrat" pitchFamily="2" charset="77"/>
              </a:rPr>
              <a:t>PDAP - Prozesslenkung und Analyse seit 1983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128B00F-FDEE-7A4F-BA3B-6B58766EC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432" y="6089361"/>
            <a:ext cx="3000192" cy="74004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EB0BB7D-2E7D-914A-98F3-D2AD858E6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425" y="227742"/>
            <a:ext cx="1719575" cy="807054"/>
          </a:xfrm>
          <a:prstGeom prst="rect">
            <a:avLst/>
          </a:prstGeom>
        </p:spPr>
      </p:pic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6463F7D8-92C2-0F40-89E5-00FB3FD92A05}"/>
              </a:ext>
            </a:extLst>
          </p:cNvPr>
          <p:cNvGrpSpPr/>
          <p:nvPr/>
        </p:nvGrpSpPr>
        <p:grpSpPr>
          <a:xfrm>
            <a:off x="1085878" y="1887664"/>
            <a:ext cx="7394092" cy="3845341"/>
            <a:chOff x="1052227" y="2651625"/>
            <a:chExt cx="7394092" cy="3845341"/>
          </a:xfrm>
        </p:grpSpPr>
        <p:sp>
          <p:nvSpPr>
            <p:cNvPr id="27" name="Shape 181">
              <a:extLst>
                <a:ext uri="{FF2B5EF4-FFF2-40B4-BE49-F238E27FC236}">
                  <a16:creationId xmlns:a16="http://schemas.microsoft.com/office/drawing/2014/main" id="{E6831566-142F-8B45-9BF7-CDEBC957781A}"/>
                </a:ext>
              </a:extLst>
            </p:cNvPr>
            <p:cNvSpPr/>
            <p:nvPr/>
          </p:nvSpPr>
          <p:spPr>
            <a:xfrm>
              <a:off x="1821318" y="2708903"/>
              <a:ext cx="3967646" cy="42404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7093" tIns="27093" rIns="27093" bIns="27093" numCol="1" anchor="t">
              <a:spAutoFit/>
            </a:bodyPr>
            <a:lstStyle>
              <a:lvl1pPr>
                <a:defRPr sz="2400">
                  <a:latin typeface="+mn-lt"/>
                  <a:ea typeface="+mn-ea"/>
                  <a:cs typeface="+mn-cs"/>
                  <a:sym typeface="Montserrat Bold"/>
                </a:defRPr>
              </a:lvl1pPr>
            </a:lstStyle>
            <a:p>
              <a:r>
                <a:rPr lang="de-DE" b="1" dirty="0">
                  <a:solidFill>
                    <a:srgbClr val="155FA5"/>
                  </a:solidFill>
                  <a:latin typeface="Montserrat" pitchFamily="2" charset="77"/>
                </a:rPr>
                <a:t>Funktionen im Überblick</a:t>
              </a:r>
            </a:p>
          </p:txBody>
        </p:sp>
        <p:sp>
          <p:nvSpPr>
            <p:cNvPr id="28" name="Shape 182">
              <a:extLst>
                <a:ext uri="{FF2B5EF4-FFF2-40B4-BE49-F238E27FC236}">
                  <a16:creationId xmlns:a16="http://schemas.microsoft.com/office/drawing/2014/main" id="{C5DB4757-D8B7-EF43-BB0E-EC38DD24A90B}"/>
                </a:ext>
              </a:extLst>
            </p:cNvPr>
            <p:cNvSpPr/>
            <p:nvPr/>
          </p:nvSpPr>
          <p:spPr>
            <a:xfrm>
              <a:off x="1824092" y="3276256"/>
              <a:ext cx="6622227" cy="322071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numCol="1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Kennzahlen, Kosten &amp; Trends zur Qualitätslage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Nachverfolgung von Maßnahmen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Ermittlung von Fehlerursachen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Prüfpläne und Abläufe aus CAD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Datenaustausch mit ERP-Systemen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Grafische Darstellung komplexer Zusammenhänge</a:t>
              </a:r>
            </a:p>
          </p:txBody>
        </p:sp>
        <p:sp>
          <p:nvSpPr>
            <p:cNvPr id="29" name="Shape 183">
              <a:extLst>
                <a:ext uri="{FF2B5EF4-FFF2-40B4-BE49-F238E27FC236}">
                  <a16:creationId xmlns:a16="http://schemas.microsoft.com/office/drawing/2014/main" id="{BCE84737-1398-3645-8EE1-BF032ABDB7D1}"/>
                </a:ext>
              </a:extLst>
            </p:cNvPr>
            <p:cNvSpPr/>
            <p:nvPr/>
          </p:nvSpPr>
          <p:spPr>
            <a:xfrm>
              <a:off x="1052227" y="2651625"/>
              <a:ext cx="582166" cy="582164"/>
            </a:xfrm>
            <a:prstGeom prst="ellipse">
              <a:avLst/>
            </a:prstGeom>
            <a:solidFill>
              <a:srgbClr val="155FA5"/>
            </a:solidFill>
            <a:ln w="3175" cap="flat">
              <a:noFill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2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0" name="Shape 132">
              <a:extLst>
                <a:ext uri="{FF2B5EF4-FFF2-40B4-BE49-F238E27FC236}">
                  <a16:creationId xmlns:a16="http://schemas.microsoft.com/office/drawing/2014/main" id="{C6DAF5AC-C576-6A40-A44F-12E0A323692F}"/>
                </a:ext>
              </a:extLst>
            </p:cNvPr>
            <p:cNvSpPr/>
            <p:nvPr/>
          </p:nvSpPr>
          <p:spPr>
            <a:xfrm>
              <a:off x="1052227" y="2662736"/>
              <a:ext cx="556745" cy="516380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anchor="ctr">
              <a:spAutoFit/>
            </a:bodyPr>
            <a:lstStyle>
              <a:lvl1pPr>
                <a:defRPr sz="3000">
                  <a:solidFill>
                    <a:srgbClr val="155FA5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/>
              <a:r>
                <a:rPr lang="de-DE" dirty="0">
                  <a:solidFill>
                    <a:schemeClr val="bg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</a:t>
              </a:r>
              <a:endParaRPr lang="de-DE" sz="23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0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437956869_194dfde833_o.jpg">
            <a:extLst>
              <a:ext uri="{FF2B5EF4-FFF2-40B4-BE49-F238E27FC236}">
                <a16:creationId xmlns:a16="http://schemas.microsoft.com/office/drawing/2014/main" id="{006D5365-003A-BE4B-981D-205B4D4AF9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17555" y="449"/>
            <a:ext cx="3172552" cy="6857100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hape 3">
            <a:extLst>
              <a:ext uri="{FF2B5EF4-FFF2-40B4-BE49-F238E27FC236}">
                <a16:creationId xmlns:a16="http://schemas.microsoft.com/office/drawing/2014/main" id="{9385CF82-CD61-DB49-ABC0-6A25D6F638B8}"/>
              </a:ext>
            </a:extLst>
          </p:cNvPr>
          <p:cNvSpPr/>
          <p:nvPr/>
        </p:nvSpPr>
        <p:spPr>
          <a:xfrm flipH="1" flipV="1">
            <a:off x="440401" y="1039367"/>
            <a:ext cx="1358890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36EC79D8-9788-EC42-A8E8-42A3DAB95616}"/>
              </a:ext>
            </a:extLst>
          </p:cNvPr>
          <p:cNvSpPr/>
          <p:nvPr/>
        </p:nvSpPr>
        <p:spPr>
          <a:xfrm flipH="1" flipV="1">
            <a:off x="439555" y="957245"/>
            <a:ext cx="1150688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" name="Shape 193">
            <a:extLst>
              <a:ext uri="{FF2B5EF4-FFF2-40B4-BE49-F238E27FC236}">
                <a16:creationId xmlns:a16="http://schemas.microsoft.com/office/drawing/2014/main" id="{CD37580D-95DA-A948-AFE9-27E874EB713C}"/>
              </a:ext>
            </a:extLst>
          </p:cNvPr>
          <p:cNvSpPr/>
          <p:nvPr/>
        </p:nvSpPr>
        <p:spPr>
          <a:xfrm>
            <a:off x="419523" y="428488"/>
            <a:ext cx="7131974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rPr lang="de-DE" sz="2400" b="1" dirty="0">
                <a:solidFill>
                  <a:srgbClr val="5A5A5A"/>
                </a:solidFill>
                <a:latin typeface="Montserrat" pitchFamily="2" charset="77"/>
              </a:rPr>
              <a:t>PDAP - Prozesslenkung und Analyse seit 1983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128B00F-FDEE-7A4F-BA3B-6B58766EC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432" y="6089361"/>
            <a:ext cx="3000192" cy="74004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EB0BB7D-2E7D-914A-98F3-D2AD858E6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425" y="227742"/>
            <a:ext cx="1719575" cy="807054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5C97140-8DAD-3A4E-A60B-A860DC5B552B}"/>
              </a:ext>
            </a:extLst>
          </p:cNvPr>
          <p:cNvGrpSpPr/>
          <p:nvPr/>
        </p:nvGrpSpPr>
        <p:grpSpPr>
          <a:xfrm>
            <a:off x="1086270" y="1891133"/>
            <a:ext cx="7023464" cy="4307006"/>
            <a:chOff x="1052227" y="2651625"/>
            <a:chExt cx="7023464" cy="4307006"/>
          </a:xfrm>
        </p:grpSpPr>
        <p:sp>
          <p:nvSpPr>
            <p:cNvPr id="16" name="Shape 181">
              <a:extLst>
                <a:ext uri="{FF2B5EF4-FFF2-40B4-BE49-F238E27FC236}">
                  <a16:creationId xmlns:a16="http://schemas.microsoft.com/office/drawing/2014/main" id="{5FD225A8-7887-BD43-84F4-374A52619A0B}"/>
                </a:ext>
              </a:extLst>
            </p:cNvPr>
            <p:cNvSpPr/>
            <p:nvPr/>
          </p:nvSpPr>
          <p:spPr>
            <a:xfrm>
              <a:off x="1821318" y="2708903"/>
              <a:ext cx="1231319" cy="42404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7093" tIns="27093" rIns="27093" bIns="27093" numCol="1" anchor="t">
              <a:spAutoFit/>
            </a:bodyPr>
            <a:lstStyle>
              <a:lvl1pPr>
                <a:defRPr sz="2400">
                  <a:latin typeface="+mn-lt"/>
                  <a:ea typeface="+mn-ea"/>
                  <a:cs typeface="+mn-cs"/>
                  <a:sym typeface="Montserrat Bold"/>
                </a:defRPr>
              </a:lvl1pPr>
            </a:lstStyle>
            <a:p>
              <a:r>
                <a:rPr lang="de-DE" b="1" dirty="0">
                  <a:solidFill>
                    <a:srgbClr val="155FA5"/>
                  </a:solidFill>
                  <a:latin typeface="Montserrat" pitchFamily="2" charset="77"/>
                </a:rPr>
                <a:t>Module</a:t>
              </a:r>
            </a:p>
          </p:txBody>
        </p:sp>
        <p:sp>
          <p:nvSpPr>
            <p:cNvPr id="17" name="Shape 182">
              <a:extLst>
                <a:ext uri="{FF2B5EF4-FFF2-40B4-BE49-F238E27FC236}">
                  <a16:creationId xmlns:a16="http://schemas.microsoft.com/office/drawing/2014/main" id="{D1EAA28F-F8EC-8A4E-B42D-3203551402D0}"/>
                </a:ext>
              </a:extLst>
            </p:cNvPr>
            <p:cNvSpPr/>
            <p:nvPr/>
          </p:nvSpPr>
          <p:spPr>
            <a:xfrm>
              <a:off x="1824093" y="3276256"/>
              <a:ext cx="6251598" cy="368237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numCol="1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Statistische Prozesssteuerung (SPC)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Reklamationsmanagement (REKL)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Prüfmittelverwaltung (PMV)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Wareneingang (WE)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 err="1">
                  <a:solidFill>
                    <a:srgbClr val="5A5A5A"/>
                  </a:solidFill>
                  <a:latin typeface="Montserrat" pitchFamily="2" charset="77"/>
                </a:rPr>
                <a:t>Controlplan</a:t>
              </a: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 / Flow Chart (CPL)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Erstmusterprüfung (EMP)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Fehlermöglichkeits- u. Einflussanalyse (FMEA)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Betriebsmittelverwaltung (BMM)</a:t>
              </a:r>
            </a:p>
          </p:txBody>
        </p:sp>
        <p:sp>
          <p:nvSpPr>
            <p:cNvPr id="18" name="Shape 183">
              <a:extLst>
                <a:ext uri="{FF2B5EF4-FFF2-40B4-BE49-F238E27FC236}">
                  <a16:creationId xmlns:a16="http://schemas.microsoft.com/office/drawing/2014/main" id="{03FD70D9-6EC2-AF46-AA7B-6A053504081D}"/>
                </a:ext>
              </a:extLst>
            </p:cNvPr>
            <p:cNvSpPr/>
            <p:nvPr/>
          </p:nvSpPr>
          <p:spPr>
            <a:xfrm>
              <a:off x="1052227" y="2651625"/>
              <a:ext cx="582166" cy="582164"/>
            </a:xfrm>
            <a:prstGeom prst="ellipse">
              <a:avLst/>
            </a:prstGeom>
            <a:solidFill>
              <a:srgbClr val="155FA5"/>
            </a:solidFill>
            <a:ln w="3175" cap="flat">
              <a:noFill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2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9" name="Shape 132">
              <a:extLst>
                <a:ext uri="{FF2B5EF4-FFF2-40B4-BE49-F238E27FC236}">
                  <a16:creationId xmlns:a16="http://schemas.microsoft.com/office/drawing/2014/main" id="{166473E0-26A2-0B49-B177-DF2266BA61E1}"/>
                </a:ext>
              </a:extLst>
            </p:cNvPr>
            <p:cNvSpPr/>
            <p:nvPr/>
          </p:nvSpPr>
          <p:spPr>
            <a:xfrm>
              <a:off x="1064937" y="2686631"/>
              <a:ext cx="556745" cy="54715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anchor="ctr">
              <a:spAutoFit/>
            </a:bodyPr>
            <a:lstStyle>
              <a:lvl1pPr>
                <a:defRPr sz="3000">
                  <a:solidFill>
                    <a:srgbClr val="155FA5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/>
              <a:r>
                <a:rPr lang="de-DE" sz="3200" dirty="0">
                  <a:solidFill>
                    <a:schemeClr val="bg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</a:t>
              </a:r>
              <a:endParaRPr lang="de-DE" sz="24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2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437956869_194dfde833_o.jpg">
            <a:extLst>
              <a:ext uri="{FF2B5EF4-FFF2-40B4-BE49-F238E27FC236}">
                <a16:creationId xmlns:a16="http://schemas.microsoft.com/office/drawing/2014/main" id="{D210010E-DC90-814B-9985-5B9F33FAF4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17555" y="449"/>
            <a:ext cx="3172552" cy="6857100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hape 3">
            <a:extLst>
              <a:ext uri="{FF2B5EF4-FFF2-40B4-BE49-F238E27FC236}">
                <a16:creationId xmlns:a16="http://schemas.microsoft.com/office/drawing/2014/main" id="{9385CF82-CD61-DB49-ABC0-6A25D6F638B8}"/>
              </a:ext>
            </a:extLst>
          </p:cNvPr>
          <p:cNvSpPr/>
          <p:nvPr/>
        </p:nvSpPr>
        <p:spPr>
          <a:xfrm flipH="1" flipV="1">
            <a:off x="440401" y="1039367"/>
            <a:ext cx="1358890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36EC79D8-9788-EC42-A8E8-42A3DAB95616}"/>
              </a:ext>
            </a:extLst>
          </p:cNvPr>
          <p:cNvSpPr/>
          <p:nvPr/>
        </p:nvSpPr>
        <p:spPr>
          <a:xfrm flipH="1" flipV="1">
            <a:off x="439555" y="957245"/>
            <a:ext cx="1150688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" name="Shape 193">
            <a:extLst>
              <a:ext uri="{FF2B5EF4-FFF2-40B4-BE49-F238E27FC236}">
                <a16:creationId xmlns:a16="http://schemas.microsoft.com/office/drawing/2014/main" id="{CD37580D-95DA-A948-AFE9-27E874EB713C}"/>
              </a:ext>
            </a:extLst>
          </p:cNvPr>
          <p:cNvSpPr/>
          <p:nvPr/>
        </p:nvSpPr>
        <p:spPr>
          <a:xfrm>
            <a:off x="419523" y="428488"/>
            <a:ext cx="4294658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rPr lang="de-DE" sz="2400" b="1" dirty="0">
                <a:solidFill>
                  <a:srgbClr val="5A5A5A"/>
                </a:solidFill>
                <a:latin typeface="Montserrat" pitchFamily="2" charset="77"/>
              </a:rPr>
              <a:t>PDAP - Risikomanagement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128B00F-FDEE-7A4F-BA3B-6B58766EC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432" y="6089361"/>
            <a:ext cx="3000192" cy="74004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EB0BB7D-2E7D-914A-98F3-D2AD858E6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425" y="227742"/>
            <a:ext cx="1719575" cy="807054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5C97140-8DAD-3A4E-A60B-A860DC5B552B}"/>
              </a:ext>
            </a:extLst>
          </p:cNvPr>
          <p:cNvGrpSpPr/>
          <p:nvPr/>
        </p:nvGrpSpPr>
        <p:grpSpPr>
          <a:xfrm>
            <a:off x="1086270" y="1882239"/>
            <a:ext cx="6726871" cy="3854235"/>
            <a:chOff x="1052227" y="2642731"/>
            <a:chExt cx="6726871" cy="3854235"/>
          </a:xfrm>
        </p:grpSpPr>
        <p:sp>
          <p:nvSpPr>
            <p:cNvPr id="16" name="Shape 181">
              <a:extLst>
                <a:ext uri="{FF2B5EF4-FFF2-40B4-BE49-F238E27FC236}">
                  <a16:creationId xmlns:a16="http://schemas.microsoft.com/office/drawing/2014/main" id="{5FD225A8-7887-BD43-84F4-374A52619A0B}"/>
                </a:ext>
              </a:extLst>
            </p:cNvPr>
            <p:cNvSpPr/>
            <p:nvPr/>
          </p:nvSpPr>
          <p:spPr>
            <a:xfrm>
              <a:off x="1821318" y="2708903"/>
              <a:ext cx="4185654" cy="42404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7093" tIns="27093" rIns="27093" bIns="27093" numCol="1" anchor="t">
              <a:spAutoFit/>
            </a:bodyPr>
            <a:lstStyle>
              <a:lvl1pPr>
                <a:defRPr sz="2400">
                  <a:latin typeface="+mn-lt"/>
                  <a:ea typeface="+mn-ea"/>
                  <a:cs typeface="+mn-cs"/>
                  <a:sym typeface="Montserrat Bold"/>
                </a:defRPr>
              </a:lvl1pPr>
            </a:lstStyle>
            <a:p>
              <a:r>
                <a:rPr lang="de-DE" b="1" dirty="0">
                  <a:solidFill>
                    <a:srgbClr val="155FA5"/>
                  </a:solidFill>
                  <a:latin typeface="Montserrat" pitchFamily="2" charset="77"/>
                </a:rPr>
                <a:t>Schwerpunkte der Lösung</a:t>
              </a:r>
            </a:p>
          </p:txBody>
        </p:sp>
        <p:sp>
          <p:nvSpPr>
            <p:cNvPr id="17" name="Shape 182">
              <a:extLst>
                <a:ext uri="{FF2B5EF4-FFF2-40B4-BE49-F238E27FC236}">
                  <a16:creationId xmlns:a16="http://schemas.microsoft.com/office/drawing/2014/main" id="{D1EAA28F-F8EC-8A4E-B42D-3203551402D0}"/>
                </a:ext>
              </a:extLst>
            </p:cNvPr>
            <p:cNvSpPr/>
            <p:nvPr/>
          </p:nvSpPr>
          <p:spPr>
            <a:xfrm>
              <a:off x="1824093" y="3276256"/>
              <a:ext cx="5955005" cy="322071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numCol="1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Risikoanalysen insgesamt und über</a:t>
              </a:r>
              <a:b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</a:b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einzelne Produkte 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Importe und Exporte aus Excel für Offline Bearbeitung im Team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Umfassendes Reporting mit Grafiken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Integration in das QM-System und die FMEA-Methodik</a:t>
              </a:r>
            </a:p>
          </p:txBody>
        </p:sp>
        <p:sp>
          <p:nvSpPr>
            <p:cNvPr id="18" name="Shape 183">
              <a:extLst>
                <a:ext uri="{FF2B5EF4-FFF2-40B4-BE49-F238E27FC236}">
                  <a16:creationId xmlns:a16="http://schemas.microsoft.com/office/drawing/2014/main" id="{03FD70D9-6EC2-AF46-AA7B-6A053504081D}"/>
                </a:ext>
              </a:extLst>
            </p:cNvPr>
            <p:cNvSpPr/>
            <p:nvPr/>
          </p:nvSpPr>
          <p:spPr>
            <a:xfrm>
              <a:off x="1052227" y="2651625"/>
              <a:ext cx="582166" cy="582164"/>
            </a:xfrm>
            <a:prstGeom prst="ellipse">
              <a:avLst/>
            </a:prstGeom>
            <a:solidFill>
              <a:srgbClr val="155FA5"/>
            </a:solidFill>
            <a:ln w="3175" cap="flat">
              <a:noFill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2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9" name="Shape 132">
              <a:extLst>
                <a:ext uri="{FF2B5EF4-FFF2-40B4-BE49-F238E27FC236}">
                  <a16:creationId xmlns:a16="http://schemas.microsoft.com/office/drawing/2014/main" id="{166473E0-26A2-0B49-B177-DF2266BA61E1}"/>
                </a:ext>
              </a:extLst>
            </p:cNvPr>
            <p:cNvSpPr/>
            <p:nvPr/>
          </p:nvSpPr>
          <p:spPr>
            <a:xfrm>
              <a:off x="1065436" y="2642731"/>
              <a:ext cx="556745" cy="54715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anchor="ctr">
              <a:spAutoFit/>
            </a:bodyPr>
            <a:lstStyle>
              <a:lvl1pPr>
                <a:defRPr sz="3000">
                  <a:solidFill>
                    <a:srgbClr val="155FA5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/>
              <a:r>
                <a:rPr lang="de-DE" sz="3200" b="1" dirty="0">
                  <a:solidFill>
                    <a:schemeClr val="bg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453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437956869_194dfde833_o.jpg">
            <a:extLst>
              <a:ext uri="{FF2B5EF4-FFF2-40B4-BE49-F238E27FC236}">
                <a16:creationId xmlns:a16="http://schemas.microsoft.com/office/drawing/2014/main" id="{3E9F024A-49EB-5D45-8C03-EAEF59F35F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17555" y="449"/>
            <a:ext cx="3172552" cy="6857100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Shape 3">
            <a:extLst>
              <a:ext uri="{FF2B5EF4-FFF2-40B4-BE49-F238E27FC236}">
                <a16:creationId xmlns:a16="http://schemas.microsoft.com/office/drawing/2014/main" id="{9385CF82-CD61-DB49-ABC0-6A25D6F638B8}"/>
              </a:ext>
            </a:extLst>
          </p:cNvPr>
          <p:cNvSpPr/>
          <p:nvPr/>
        </p:nvSpPr>
        <p:spPr>
          <a:xfrm flipH="1" flipV="1">
            <a:off x="440401" y="1039367"/>
            <a:ext cx="1358890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36EC79D8-9788-EC42-A8E8-42A3DAB95616}"/>
              </a:ext>
            </a:extLst>
          </p:cNvPr>
          <p:cNvSpPr/>
          <p:nvPr/>
        </p:nvSpPr>
        <p:spPr>
          <a:xfrm flipH="1" flipV="1">
            <a:off x="439555" y="957245"/>
            <a:ext cx="1150688" cy="1"/>
          </a:xfrm>
          <a:prstGeom prst="line">
            <a:avLst/>
          </a:prstGeom>
          <a:ln w="25400">
            <a:solidFill>
              <a:srgbClr val="155FA5"/>
            </a:solidFill>
            <a:miter lim="400000"/>
          </a:ln>
        </p:spPr>
        <p:txBody>
          <a:bodyPr lIns="27093" tIns="27093" rIns="27093" bIns="27093" anchor="ctr"/>
          <a:lstStyle/>
          <a:p>
            <a:pPr algn="ctr">
              <a:lnSpc>
                <a:spcPct val="100000"/>
              </a:lnSpc>
              <a:defRPr sz="2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" name="Shape 193">
            <a:extLst>
              <a:ext uri="{FF2B5EF4-FFF2-40B4-BE49-F238E27FC236}">
                <a16:creationId xmlns:a16="http://schemas.microsoft.com/office/drawing/2014/main" id="{CD37580D-95DA-A948-AFE9-27E874EB713C}"/>
              </a:ext>
            </a:extLst>
          </p:cNvPr>
          <p:cNvSpPr/>
          <p:nvPr/>
        </p:nvSpPr>
        <p:spPr>
          <a:xfrm>
            <a:off x="419523" y="428488"/>
            <a:ext cx="4294658" cy="424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2800"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r>
              <a:rPr lang="de-DE" sz="2400" b="1" dirty="0">
                <a:solidFill>
                  <a:srgbClr val="5A5A5A"/>
                </a:solidFill>
                <a:latin typeface="Montserrat" pitchFamily="2" charset="77"/>
              </a:rPr>
              <a:t>PDAP - Risikomanagement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128B00F-FDEE-7A4F-BA3B-6B58766EC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432" y="6089361"/>
            <a:ext cx="3000192" cy="74004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EB0BB7D-2E7D-914A-98F3-D2AD858E6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425" y="227742"/>
            <a:ext cx="1719575" cy="807054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5C97140-8DAD-3A4E-A60B-A860DC5B552B}"/>
              </a:ext>
            </a:extLst>
          </p:cNvPr>
          <p:cNvGrpSpPr/>
          <p:nvPr/>
        </p:nvGrpSpPr>
        <p:grpSpPr>
          <a:xfrm>
            <a:off x="1086270" y="1891133"/>
            <a:ext cx="6256091" cy="3383676"/>
            <a:chOff x="1052227" y="2651625"/>
            <a:chExt cx="6256091" cy="3383676"/>
          </a:xfrm>
        </p:grpSpPr>
        <p:sp>
          <p:nvSpPr>
            <p:cNvPr id="16" name="Shape 181">
              <a:extLst>
                <a:ext uri="{FF2B5EF4-FFF2-40B4-BE49-F238E27FC236}">
                  <a16:creationId xmlns:a16="http://schemas.microsoft.com/office/drawing/2014/main" id="{5FD225A8-7887-BD43-84F4-374A52619A0B}"/>
                </a:ext>
              </a:extLst>
            </p:cNvPr>
            <p:cNvSpPr/>
            <p:nvPr/>
          </p:nvSpPr>
          <p:spPr>
            <a:xfrm>
              <a:off x="1821318" y="2708903"/>
              <a:ext cx="4185654" cy="42404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7093" tIns="27093" rIns="27093" bIns="27093" numCol="1" anchor="t">
              <a:spAutoFit/>
            </a:bodyPr>
            <a:lstStyle>
              <a:lvl1pPr>
                <a:defRPr sz="2400">
                  <a:latin typeface="+mn-lt"/>
                  <a:ea typeface="+mn-ea"/>
                  <a:cs typeface="+mn-cs"/>
                  <a:sym typeface="Montserrat Bold"/>
                </a:defRPr>
              </a:lvl1pPr>
            </a:lstStyle>
            <a:p>
              <a:r>
                <a:rPr lang="de-DE" b="1" dirty="0">
                  <a:solidFill>
                    <a:srgbClr val="155FA5"/>
                  </a:solidFill>
                  <a:latin typeface="Montserrat" pitchFamily="2" charset="77"/>
                </a:rPr>
                <a:t>Schwerpunkte der Lösung</a:t>
              </a:r>
            </a:p>
          </p:txBody>
        </p:sp>
        <p:sp>
          <p:nvSpPr>
            <p:cNvPr id="17" name="Shape 182">
              <a:extLst>
                <a:ext uri="{FF2B5EF4-FFF2-40B4-BE49-F238E27FC236}">
                  <a16:creationId xmlns:a16="http://schemas.microsoft.com/office/drawing/2014/main" id="{D1EAA28F-F8EC-8A4E-B42D-3203551402D0}"/>
                </a:ext>
              </a:extLst>
            </p:cNvPr>
            <p:cNvSpPr/>
            <p:nvPr/>
          </p:nvSpPr>
          <p:spPr>
            <a:xfrm>
              <a:off x="1824094" y="3276256"/>
              <a:ext cx="5484224" cy="275904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numCol="1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Browserbasierte - Auswertungen in einem Enterprise Reporting Portal 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3D-Risikomatrix mit Risikobereichen und Ampelfaktor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2000" dirty="0">
                  <a:solidFill>
                    <a:srgbClr val="5A5A5A"/>
                  </a:solidFill>
                  <a:latin typeface="Montserrat" pitchFamily="2" charset="77"/>
                </a:rPr>
                <a:t>Umfassende System– und Projektbetreuung </a:t>
              </a:r>
            </a:p>
          </p:txBody>
        </p:sp>
        <p:sp>
          <p:nvSpPr>
            <p:cNvPr id="18" name="Shape 183">
              <a:extLst>
                <a:ext uri="{FF2B5EF4-FFF2-40B4-BE49-F238E27FC236}">
                  <a16:creationId xmlns:a16="http://schemas.microsoft.com/office/drawing/2014/main" id="{03FD70D9-6EC2-AF46-AA7B-6A053504081D}"/>
                </a:ext>
              </a:extLst>
            </p:cNvPr>
            <p:cNvSpPr/>
            <p:nvPr/>
          </p:nvSpPr>
          <p:spPr>
            <a:xfrm>
              <a:off x="1052227" y="2651625"/>
              <a:ext cx="582166" cy="582164"/>
            </a:xfrm>
            <a:prstGeom prst="ellipse">
              <a:avLst/>
            </a:prstGeom>
            <a:solidFill>
              <a:srgbClr val="155FA5"/>
            </a:solidFill>
            <a:ln w="3175" cap="flat">
              <a:noFill/>
              <a:miter lim="400000"/>
            </a:ln>
            <a:effectLst/>
          </p:spPr>
          <p:txBody>
            <a:bodyPr wrap="square" lIns="27093" tIns="27093" rIns="27093" bIns="27093" numCol="1" anchor="ctr">
              <a:noAutofit/>
            </a:bodyPr>
            <a:lstStyle/>
            <a:p>
              <a:pPr algn="ctr">
                <a:lnSpc>
                  <a:spcPct val="100000"/>
                </a:lnSpc>
                <a:defRPr sz="2200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9" name="Shape 132">
              <a:extLst>
                <a:ext uri="{FF2B5EF4-FFF2-40B4-BE49-F238E27FC236}">
                  <a16:creationId xmlns:a16="http://schemas.microsoft.com/office/drawing/2014/main" id="{166473E0-26A2-0B49-B177-DF2266BA61E1}"/>
                </a:ext>
              </a:extLst>
            </p:cNvPr>
            <p:cNvSpPr/>
            <p:nvPr/>
          </p:nvSpPr>
          <p:spPr>
            <a:xfrm>
              <a:off x="1052227" y="2662614"/>
              <a:ext cx="556745" cy="54715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7093" tIns="27093" rIns="27093" bIns="27093" anchor="ctr">
              <a:spAutoFit/>
            </a:bodyPr>
            <a:lstStyle>
              <a:lvl1pPr>
                <a:defRPr sz="3000">
                  <a:solidFill>
                    <a:srgbClr val="155FA5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/>
              <a:r>
                <a:rPr lang="de-DE" sz="3200" b="1" dirty="0">
                  <a:solidFill>
                    <a:schemeClr val="bg1"/>
                  </a:solidFill>
                  <a:latin typeface="Segoe UI Symbol" panose="020B0502040204020203" pitchFamily="34" charset="0"/>
                  <a:ea typeface="Segoe UI Symbol" panose="020B0502040204020203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50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Breitbild</PresentationFormat>
  <Paragraphs>41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Helvetica Light</vt:lpstr>
      <vt:lpstr>Montserrat</vt:lpstr>
      <vt:lpstr>Arial</vt:lpstr>
      <vt:lpstr>Calibri</vt:lpstr>
      <vt:lpstr>Calibri Light</vt:lpstr>
      <vt:lpstr>Segoe UI Symbol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Linke</dc:creator>
  <cp:lastModifiedBy>Mark Hausmann</cp:lastModifiedBy>
  <cp:revision>53</cp:revision>
  <cp:lastPrinted>2019-02-04T12:08:11Z</cp:lastPrinted>
  <dcterms:created xsi:type="dcterms:W3CDTF">2019-01-30T11:19:21Z</dcterms:created>
  <dcterms:modified xsi:type="dcterms:W3CDTF">2020-02-18T11:14:22Z</dcterms:modified>
</cp:coreProperties>
</file>