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359" r:id="rId4"/>
    <p:sldId id="360" r:id="rId5"/>
    <p:sldId id="362" r:id="rId6"/>
    <p:sldId id="363" r:id="rId7"/>
    <p:sldId id="361" r:id="rId8"/>
    <p:sldId id="408" r:id="rId9"/>
    <p:sldId id="277" r:id="rId10"/>
    <p:sldId id="285" r:id="rId11"/>
    <p:sldId id="286" r:id="rId12"/>
    <p:sldId id="284" r:id="rId13"/>
    <p:sldId id="287" r:id="rId14"/>
    <p:sldId id="352" r:id="rId15"/>
    <p:sldId id="288" r:id="rId16"/>
    <p:sldId id="357" r:id="rId17"/>
    <p:sldId id="355" r:id="rId18"/>
    <p:sldId id="354" r:id="rId19"/>
    <p:sldId id="259" r:id="rId20"/>
    <p:sldId id="270" r:id="rId21"/>
    <p:sldId id="271" r:id="rId22"/>
  </p:sldIdLst>
  <p:sldSz cx="9144000" cy="5143500" type="screen16x9"/>
  <p:notesSz cx="6858000" cy="9144000"/>
  <p:embeddedFontLs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Hausman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30D5ED-125F-4094-87AF-474B70BB5928}">
  <a:tblStyle styleId="{FF30D5ED-125F-4094-87AF-474B70BB5928}"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86556" autoAdjust="0"/>
  </p:normalViewPr>
  <p:slideViewPr>
    <p:cSldViewPr snapToGrid="0">
      <p:cViewPr varScale="1">
        <p:scale>
          <a:sx n="77" d="100"/>
          <a:sy n="77" d="100"/>
        </p:scale>
        <p:origin x="11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4-22T13:01:31.659" idx="3">
    <p:pos x="6000" y="200"/>
    <p:text>Bodo Weber, Vertrieb, bodo.weber@jessenlenz.com</p:text>
  </p:cm>
  <p:cm authorId="0" dt="2017-04-22T13:02:21.107" idx="2">
    <p:pos x="6000" y="100"/>
    <p:text>Horst Strohkrich, Entwicklung und Projekte, horst.strohkirch@jessenlenz.com</p:text>
  </p:cm>
  <p:cm authorId="0" dt="2017-04-22T13:03:55.877" idx="1">
    <p:pos x="6000" y="0"/>
    <p:text>Nils Calibe, nils.calibe@jessenlenz.com, Entwicklung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Moderne ganzheitlich integrierende Systeme helfen dabei, dass die Umsetzung von Anforderungen nicht mehr “vergessen” werden kann. Sie automatisieren alle Abläufe zur Maßnahmenverfolgung und dem Erinnerungsmanagement und stellen sicher, dass auch modulübergreifend die Worklfows miteinander verzahnt werden. Die Norm korreliert natürlich mit dem technischen Fortschritt. Industrie 4.0 und die IATF sind aus einem bestimmten Blickwinkel so etwas  wie die 2 Seiten einer Medallie.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33082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73218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828845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617934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96604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328871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193295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33727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extLst>
      <p:ext uri="{BB962C8B-B14F-4D97-AF65-F5344CB8AC3E}">
        <p14:creationId xmlns:p14="http://schemas.microsoft.com/office/powerpoint/2010/main" val="242336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de-DE" dirty="0"/>
              <a:t>Praxisdemonstration der verknüpften Anwendung in den PDAP-Modulen.</a:t>
            </a:r>
            <a:endParaRPr lang="e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Ziel ist die Vereinheitlichung der Normenstrukturen  -  Hier werden die Ziele aufgeführt, bei den denen CAQ-Systeme gefordert sind hier optimieren zu können. Sie verbinden Mensch und Maschine im Prozess und bilden Audit-Anforderungen automatisch und regelbasiert ab.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212641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150013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61791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422165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20551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extLst>
      <p:ext uri="{BB962C8B-B14F-4D97-AF65-F5344CB8AC3E}">
        <p14:creationId xmlns:p14="http://schemas.microsoft.com/office/powerpoint/2010/main" val="164089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
        <p:nvSpPr>
          <p:cNvPr id="19" name="Shape 19"/>
          <p:cNvSpPr txBox="1"/>
          <p:nvPr/>
        </p:nvSpPr>
        <p:spPr>
          <a:xfrm>
            <a:off x="437275" y="4655600"/>
            <a:ext cx="4938600" cy="282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20" name="Shape 20" descr="pdap75logo.gif"/>
          <p:cNvPicPr preferRelativeResize="0"/>
          <p:nvPr/>
        </p:nvPicPr>
        <p:blipFill>
          <a:blip r:embed="rId2">
            <a:alphaModFix/>
          </a:blip>
          <a:stretch>
            <a:fillRect/>
          </a:stretch>
        </p:blipFill>
        <p:spPr>
          <a:xfrm>
            <a:off x="0" y="0"/>
            <a:ext cx="1363249" cy="533299"/>
          </a:xfrm>
          <a:prstGeom prst="rect">
            <a:avLst/>
          </a:prstGeom>
          <a:noFill/>
          <a:ln>
            <a:noFill/>
          </a:ln>
        </p:spPr>
      </p:pic>
      <p:sp>
        <p:nvSpPr>
          <p:cNvPr id="21" name="Shape 21"/>
          <p:cNvSpPr txBox="1"/>
          <p:nvPr/>
        </p:nvSpPr>
        <p:spPr>
          <a:xfrm>
            <a:off x="1159775" y="0"/>
            <a:ext cx="4938600" cy="393600"/>
          </a:xfrm>
          <a:prstGeom prst="rect">
            <a:avLst/>
          </a:prstGeom>
          <a:noFill/>
          <a:ln>
            <a:noFill/>
          </a:ln>
        </p:spPr>
        <p:txBody>
          <a:bodyPr lIns="91425" tIns="91425" rIns="91425" bIns="91425" anchor="ctr" anchorCtr="0">
            <a:noAutofit/>
          </a:bodyPr>
          <a:lstStyle/>
          <a:p>
            <a:pPr lvl="0" rtl="0">
              <a:spcBef>
                <a:spcPts val="0"/>
              </a:spcBef>
              <a:buNone/>
            </a:pPr>
            <a:r>
              <a:rPr lang="en" sz="1100">
                <a:solidFill>
                  <a:schemeClr val="lt1"/>
                </a:solidFill>
                <a:latin typeface="Roboto"/>
                <a:ea typeface="Roboto"/>
                <a:cs typeface="Roboto"/>
                <a:sym typeface="Roboto"/>
              </a:rPr>
              <a:t>CAQ – Software und Analysesysteme für Ihre Prozesslenkung </a:t>
            </a:r>
          </a:p>
        </p:txBody>
      </p:sp>
      <p:sp>
        <p:nvSpPr>
          <p:cNvPr id="22" name="Shape 22"/>
          <p:cNvSpPr txBox="1"/>
          <p:nvPr/>
        </p:nvSpPr>
        <p:spPr>
          <a:xfrm>
            <a:off x="3292350" y="4761900"/>
            <a:ext cx="5465700" cy="282900"/>
          </a:xfrm>
          <a:prstGeom prst="rect">
            <a:avLst/>
          </a:prstGeom>
          <a:noFill/>
          <a:ln>
            <a:noFill/>
          </a:ln>
        </p:spPr>
        <p:txBody>
          <a:bodyPr lIns="91425" tIns="91425" rIns="91425" bIns="91425" anchor="ctr" anchorCtr="0">
            <a:noAutofit/>
          </a:bodyPr>
          <a:lstStyle/>
          <a:p>
            <a:pPr lvl="0" rtl="0">
              <a:spcBef>
                <a:spcPts val="0"/>
              </a:spcBef>
              <a:buNone/>
            </a:pPr>
            <a:r>
              <a:rPr lang="en" sz="800">
                <a:solidFill>
                  <a:schemeClr val="lt1"/>
                </a:solidFill>
                <a:latin typeface="Roboto"/>
                <a:ea typeface="Roboto"/>
                <a:cs typeface="Roboto"/>
                <a:sym typeface="Roboto"/>
              </a:rPr>
              <a:t>JessenLenz GmbH | Steinmetzstraße 3 | 23556 Lübeck | Fon: +49 ( 0451 )  873 60 - 0 | www.pdap.de | info@pdap.de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23"/>
        <p:cNvGrpSpPr/>
        <p:nvPr/>
      </p:nvGrpSpPr>
      <p:grpSpPr>
        <a:xfrm>
          <a:off x="0" y="0"/>
          <a:ext cx="0" cy="0"/>
          <a:chOff x="0" y="0"/>
          <a:chExt cx="0" cy="0"/>
        </a:xfrm>
      </p:grpSpPr>
      <p:grpSp>
        <p:nvGrpSpPr>
          <p:cNvPr id="24" name="Shape 24"/>
          <p:cNvGrpSpPr/>
          <p:nvPr/>
        </p:nvGrpSpPr>
        <p:grpSpPr>
          <a:xfrm>
            <a:off x="6098378" y="4"/>
            <a:ext cx="3045625" cy="2030570"/>
            <a:chOff x="6098378" y="4"/>
            <a:chExt cx="3045625" cy="2030570"/>
          </a:xfrm>
        </p:grpSpPr>
        <p:sp>
          <p:nvSpPr>
            <p:cNvPr id="25" name="Shape 25"/>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30" name="Shape 30"/>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31" name="Shape 3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4"/>
        <p:cNvGrpSpPr/>
        <p:nvPr/>
      </p:nvGrpSpPr>
      <p:grpSpPr>
        <a:xfrm>
          <a:off x="0" y="0"/>
          <a:ext cx="0" cy="0"/>
          <a:chOff x="0" y="0"/>
          <a:chExt cx="0" cy="0"/>
        </a:xfrm>
      </p:grpSpPr>
      <p:grpSp>
        <p:nvGrpSpPr>
          <p:cNvPr id="55" name="Shape 55"/>
          <p:cNvGrpSpPr/>
          <p:nvPr/>
        </p:nvGrpSpPr>
        <p:grpSpPr>
          <a:xfrm>
            <a:off x="6098378" y="4"/>
            <a:ext cx="3045625" cy="2030570"/>
            <a:chOff x="6098378" y="4"/>
            <a:chExt cx="3045625" cy="2030570"/>
          </a:xfrm>
        </p:grpSpPr>
        <p:sp>
          <p:nvSpPr>
            <p:cNvPr id="56" name="Shape 56"/>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9" name="Shape 59"/>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60" name="Shape 60"/>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61" name="Shape 61"/>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62" name="Shape 6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3"/>
        <p:cNvGrpSpPr/>
        <p:nvPr/>
      </p:nvGrpSpPr>
      <p:grpSpPr>
        <a:xfrm>
          <a:off x="0" y="0"/>
          <a:ext cx="0" cy="0"/>
          <a:chOff x="0" y="0"/>
          <a:chExt cx="0" cy="0"/>
        </a:xfrm>
      </p:grpSpPr>
      <p:sp>
        <p:nvSpPr>
          <p:cNvPr id="64" name="Shape 64"/>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66" name="Shape 66"/>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7" name="Shape 67"/>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8" name="Shape 6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dirty="0"/>
          </a:p>
        </p:txBody>
      </p:sp>
      <p:sp>
        <p:nvSpPr>
          <p:cNvPr id="69" name="Shape 6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pic>
        <p:nvPicPr>
          <p:cNvPr id="70" name="Shape 70" descr="pdap75logo.gif"/>
          <p:cNvPicPr preferRelativeResize="0"/>
          <p:nvPr/>
        </p:nvPicPr>
        <p:blipFill>
          <a:blip r:embed="rId2">
            <a:alphaModFix/>
          </a:blip>
          <a:stretch>
            <a:fillRect/>
          </a:stretch>
        </p:blipFill>
        <p:spPr>
          <a:xfrm>
            <a:off x="0" y="0"/>
            <a:ext cx="1363249" cy="5332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73" name="Shape 73"/>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4"/>
        <p:cNvGrpSpPr/>
        <p:nvPr/>
      </p:nvGrpSpPr>
      <p:grpSpPr>
        <a:xfrm>
          <a:off x="0" y="0"/>
          <a:ext cx="0" cy="0"/>
          <a:chOff x="0" y="0"/>
          <a:chExt cx="0" cy="0"/>
        </a:xfrm>
      </p:grpSpPr>
      <p:grpSp>
        <p:nvGrpSpPr>
          <p:cNvPr id="75" name="Shape 75"/>
          <p:cNvGrpSpPr/>
          <p:nvPr/>
        </p:nvGrpSpPr>
        <p:grpSpPr>
          <a:xfrm>
            <a:off x="6098378" y="4"/>
            <a:ext cx="3045625" cy="2030570"/>
            <a:chOff x="6098378" y="4"/>
            <a:chExt cx="3045625" cy="2030570"/>
          </a:xfrm>
        </p:grpSpPr>
        <p:sp>
          <p:nvSpPr>
            <p:cNvPr id="76" name="Shape 76"/>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7" name="Shape 77"/>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8" name="Shape 78"/>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81" name="Shape 81"/>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82" name="Shape 82"/>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83" name="Shape 83"/>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‹Nr.›</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hl-nb-mark/Reports_SSRS/report/APQP-Riskmanagement%20und%20Qualit%C3%A4tsplanung/RiskMatrixABE_Dashboa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pdap://CM_PSP_ACTION/PspWaitForLogin/PspDbParams,SqlServer_pdap7_5_demo,PDAP/PspBringToFront/PspExecMethod,,PspOpenForm,1190,TfrmReklamation" TargetMode="Externa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hyperlink" Target="pdap://CM_PSP_ACTION/PspWaitForLogin/PspDbParams,SqlServer_pdap7_5_demo,PDAP/PspBringToFront/PspExecMethod,,PspOpenForm,3043,TfrmPPlS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https://docs.google.com/document/d/1GX6EygPnUUfQjw-Enp4boSsbaKLcT4wJvpsERlG1jEc/export?format=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pdap.de/" TargetMode="External"/><Relationship Id="rId3" Type="http://schemas.openxmlformats.org/officeDocument/2006/relationships/image" Target="../media/image33.GIF"/><Relationship Id="rId7"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hyperlink" Target="pdap://CM_PSP_ACTION/PspWaitForLogin/PspDbParams,SqlServer_pdap7_5_demo,PDAP/PspBringToFront/PspExecMethod,,PspOpenForm,,TfrmPfc" TargetMode="External"/><Relationship Id="rId9"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wiki.pdap.de/" TargetMode="External"/><Relationship Id="rId7"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comments" Target="../comments/comment1.xml"/><Relationship Id="rId5" Type="http://schemas.openxmlformats.org/officeDocument/2006/relationships/image" Target="../media/image38.jpg"/><Relationship Id="rId10" Type="http://schemas.openxmlformats.org/officeDocument/2006/relationships/image" Target="../media/image1.gif"/><Relationship Id="rId4" Type="http://schemas.openxmlformats.org/officeDocument/2006/relationships/hyperlink" Target="https://www.pdap.de/knowledge-base/" TargetMode="External"/><Relationship Id="rId9" Type="http://schemas.openxmlformats.org/officeDocument/2006/relationships/hyperlink" Target="http://www.pdap.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pdap://CM_PSP_ACTION/PspWaitForLogin/PspDbParams,SqlServer_pdap7_5_demo,PDAP/PspBringToFront/PspExecMethod,,PspOpenForm,85,TfrmFmea" TargetMode="External"/><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pdap://CM_PSP_ACTION/PspWaitForLogin/PspDbParams,SqlServer_pdap7_5_abas,PDAP/PspBringToFront/PspExecMethod,,PspOpenForm,85,TfrmFmea" TargetMode="External"/><Relationship Id="rId11" Type="http://schemas.openxmlformats.org/officeDocument/2006/relationships/image" Target="../media/image13.png"/><Relationship Id="rId5" Type="http://schemas.openxmlformats.org/officeDocument/2006/relationships/image" Target="../media/image1.gif"/><Relationship Id="rId10" Type="http://schemas.openxmlformats.org/officeDocument/2006/relationships/image" Target="../media/image12.png"/><Relationship Id="rId4" Type="http://schemas.openxmlformats.org/officeDocument/2006/relationships/hyperlink" Target="http://www.pdap.de/"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www.pdap.de/knowledge-base/fehlende-plausibilitaet-in-den-beurteilungen-zur-auftretenswahrscheinlichkeit-in-der-fmea-aufdeck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598100" y="1775222"/>
            <a:ext cx="8222100" cy="838800"/>
          </a:xfrm>
          <a:prstGeom prst="rect">
            <a:avLst/>
          </a:prstGeom>
        </p:spPr>
        <p:txBody>
          <a:bodyPr lIns="91425" tIns="91425" rIns="91425" bIns="91425" anchor="b" anchorCtr="0">
            <a:noAutofit/>
          </a:bodyPr>
          <a:lstStyle/>
          <a:p>
            <a:pPr lvl="0"/>
            <a:r>
              <a:rPr lang="en" dirty="0"/>
              <a:t>PDAP7.5 – </a:t>
            </a:r>
            <a:r>
              <a:rPr lang="de-DE" dirty="0"/>
              <a:t>FMEA - APQP die integrierte Kette im CAQ</a:t>
            </a:r>
            <a:endParaRPr lang="en" dirty="0"/>
          </a:p>
        </p:txBody>
      </p:sp>
      <p:sp>
        <p:nvSpPr>
          <p:cNvPr id="91" name="Shape 91"/>
          <p:cNvSpPr txBox="1">
            <a:spLocks noGrp="1"/>
          </p:cNvSpPr>
          <p:nvPr>
            <p:ph type="subTitle" idx="1"/>
          </p:nvPr>
        </p:nvSpPr>
        <p:spPr>
          <a:xfrm>
            <a:off x="3265721" y="2715925"/>
            <a:ext cx="5554500" cy="432900"/>
          </a:xfrm>
          <a:prstGeom prst="rect">
            <a:avLst/>
          </a:prstGeom>
        </p:spPr>
        <p:txBody>
          <a:bodyPr lIns="91425" tIns="91425" rIns="91425" bIns="91425" anchor="t" anchorCtr="0">
            <a:noAutofit/>
          </a:bodyPr>
          <a:lstStyle/>
          <a:p>
            <a:pPr lvl="0"/>
            <a:r>
              <a:rPr lang="de-DE" dirty="0"/>
              <a:t>Die Kette der integrierten Erstellung mit FMEA, Control- und Prüfplänen und Bezug zum Gewährleistungsmanagement </a:t>
            </a:r>
            <a:endParaRPr lang="en" dirty="0"/>
          </a:p>
        </p:txBody>
      </p:sp>
      <p:sp>
        <p:nvSpPr>
          <p:cNvPr id="93" name="Shape 93"/>
          <p:cNvSpPr txBox="1"/>
          <p:nvPr/>
        </p:nvSpPr>
        <p:spPr>
          <a:xfrm>
            <a:off x="3265725" y="4474500"/>
            <a:ext cx="2321100" cy="432900"/>
          </a:xfrm>
          <a:prstGeom prst="rect">
            <a:avLst/>
          </a:prstGeom>
          <a:noFill/>
          <a:ln>
            <a:noFill/>
          </a:ln>
        </p:spPr>
        <p:txBody>
          <a:bodyPr lIns="91425" tIns="91425" rIns="91425" bIns="91425" anchor="t" anchorCtr="0">
            <a:noAutofit/>
          </a:bodyPr>
          <a:lstStyle/>
          <a:p>
            <a:pPr lvl="0">
              <a:spcBef>
                <a:spcPts val="0"/>
              </a:spcBef>
              <a:buNone/>
            </a:pPr>
            <a:r>
              <a:rPr lang="en">
                <a:solidFill>
                  <a:schemeClr val="lt1"/>
                </a:solidFill>
                <a:latin typeface="Roboto"/>
                <a:ea typeface="Roboto"/>
                <a:cs typeface="Roboto"/>
                <a:sym typeface="Roboto"/>
              </a:rPr>
              <a:t>www.pdap.de</a:t>
            </a:r>
          </a:p>
        </p:txBody>
      </p:sp>
      <p:pic>
        <p:nvPicPr>
          <p:cNvPr id="7" name="Grafik 6">
            <a:extLst>
              <a:ext uri="{FF2B5EF4-FFF2-40B4-BE49-F238E27FC236}">
                <a16:creationId xmlns:a16="http://schemas.microsoft.com/office/drawing/2014/main" id="{ACF99D56-2787-43A5-B18B-F44ACB64A5D0}"/>
              </a:ext>
            </a:extLst>
          </p:cNvPr>
          <p:cNvPicPr/>
          <p:nvPr/>
        </p:nvPicPr>
        <p:blipFill>
          <a:blip r:embed="rId3">
            <a:alphaModFix/>
            <a:extLst>
              <a:ext uri="{28A0092B-C50C-407E-A947-70E740481C1C}">
                <a14:useLocalDpi xmlns:a14="http://schemas.microsoft.com/office/drawing/2010/main" val="0"/>
              </a:ext>
            </a:extLst>
          </a:blip>
          <a:stretch>
            <a:fillRect/>
          </a:stretch>
        </p:blipFill>
        <p:spPr>
          <a:xfrm>
            <a:off x="597105" y="2600227"/>
            <a:ext cx="2469515" cy="1976755"/>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Risikoüberwachung mit Ampelfaktoren </a:t>
            </a:r>
            <a:r>
              <a:rPr lang="de-DE" sz="1600" dirty="0"/>
              <a:t>„aufgelöste RPZ“</a:t>
            </a:r>
            <a:endParaRPr lang="en" sz="2400" dirty="0"/>
          </a:p>
        </p:txBody>
      </p:sp>
      <p:pic>
        <p:nvPicPr>
          <p:cNvPr id="2" name="Grafik 1">
            <a:hlinkClick r:id="rId4"/>
            <a:extLst>
              <a:ext uri="{FF2B5EF4-FFF2-40B4-BE49-F238E27FC236}">
                <a16:creationId xmlns:a16="http://schemas.microsoft.com/office/drawing/2014/main" id="{685C047F-AC2E-4FA1-B939-D2B1373F4C56}"/>
              </a:ext>
            </a:extLst>
          </p:cNvPr>
          <p:cNvPicPr>
            <a:picLocks noChangeAspect="1"/>
          </p:cNvPicPr>
          <p:nvPr/>
        </p:nvPicPr>
        <p:blipFill>
          <a:blip r:embed="rId5"/>
          <a:stretch>
            <a:fillRect/>
          </a:stretch>
        </p:blipFill>
        <p:spPr>
          <a:xfrm>
            <a:off x="1565752" y="1236891"/>
            <a:ext cx="5147176" cy="3623208"/>
          </a:xfrm>
          <a:prstGeom prst="rect">
            <a:avLst/>
          </a:prstGeom>
        </p:spPr>
      </p:pic>
    </p:spTree>
    <p:extLst>
      <p:ext uri="{BB962C8B-B14F-4D97-AF65-F5344CB8AC3E}">
        <p14:creationId xmlns:p14="http://schemas.microsoft.com/office/powerpoint/2010/main" val="1819596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Aufbau Bewertungslogik für die Risikobereiche </a:t>
            </a:r>
            <a:endParaRPr lang="en" sz="2400" dirty="0"/>
          </a:p>
        </p:txBody>
      </p:sp>
      <p:sp>
        <p:nvSpPr>
          <p:cNvPr id="7" name="Shape 109"/>
          <p:cNvSpPr txBox="1">
            <a:spLocks/>
          </p:cNvSpPr>
          <p:nvPr/>
        </p:nvSpPr>
        <p:spPr>
          <a:xfrm>
            <a:off x="536296" y="789525"/>
            <a:ext cx="5571000" cy="4090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endParaRPr lang="de-DE" sz="2400" dirty="0"/>
          </a:p>
        </p:txBody>
      </p:sp>
      <p:pic>
        <p:nvPicPr>
          <p:cNvPr id="6" name="Grafik 5">
            <a:extLst>
              <a:ext uri="{FF2B5EF4-FFF2-40B4-BE49-F238E27FC236}">
                <a16:creationId xmlns:a16="http://schemas.microsoft.com/office/drawing/2014/main" id="{A0C1D3BF-9492-4E45-A40B-E61E6F1E7EEB}"/>
              </a:ext>
            </a:extLst>
          </p:cNvPr>
          <p:cNvPicPr/>
          <p:nvPr/>
        </p:nvPicPr>
        <p:blipFill>
          <a:blip r:embed="rId4"/>
          <a:stretch>
            <a:fillRect/>
          </a:stretch>
        </p:blipFill>
        <p:spPr>
          <a:xfrm>
            <a:off x="490249" y="1305178"/>
            <a:ext cx="3424911" cy="2565137"/>
          </a:xfrm>
          <a:prstGeom prst="rect">
            <a:avLst/>
          </a:prstGeom>
        </p:spPr>
      </p:pic>
      <p:pic>
        <p:nvPicPr>
          <p:cNvPr id="3" name="Grafik 2">
            <a:extLst>
              <a:ext uri="{FF2B5EF4-FFF2-40B4-BE49-F238E27FC236}">
                <a16:creationId xmlns:a16="http://schemas.microsoft.com/office/drawing/2014/main" id="{B8DA09EF-A4E2-4866-A23C-298FCCADB7AE}"/>
              </a:ext>
            </a:extLst>
          </p:cNvPr>
          <p:cNvPicPr>
            <a:picLocks noChangeAspect="1"/>
          </p:cNvPicPr>
          <p:nvPr/>
        </p:nvPicPr>
        <p:blipFill>
          <a:blip r:embed="rId5"/>
          <a:stretch>
            <a:fillRect/>
          </a:stretch>
        </p:blipFill>
        <p:spPr>
          <a:xfrm>
            <a:off x="5356463" y="1632147"/>
            <a:ext cx="3297288" cy="2516352"/>
          </a:xfrm>
          <a:prstGeom prst="rect">
            <a:avLst/>
          </a:prstGeom>
        </p:spPr>
      </p:pic>
      <p:pic>
        <p:nvPicPr>
          <p:cNvPr id="9" name="Grafik 8">
            <a:extLst>
              <a:ext uri="{FF2B5EF4-FFF2-40B4-BE49-F238E27FC236}">
                <a16:creationId xmlns:a16="http://schemas.microsoft.com/office/drawing/2014/main" id="{0B46414E-EE71-4DC4-830E-E3E3BEB261A3}"/>
              </a:ext>
            </a:extLst>
          </p:cNvPr>
          <p:cNvPicPr/>
          <p:nvPr/>
        </p:nvPicPr>
        <p:blipFill>
          <a:blip r:embed="rId6"/>
          <a:stretch>
            <a:fillRect/>
          </a:stretch>
        </p:blipFill>
        <p:spPr>
          <a:xfrm>
            <a:off x="1935484" y="1958676"/>
            <a:ext cx="3297288" cy="2594900"/>
          </a:xfrm>
          <a:prstGeom prst="rect">
            <a:avLst/>
          </a:prstGeom>
        </p:spPr>
      </p:pic>
      <p:sp>
        <p:nvSpPr>
          <p:cNvPr id="4" name="Rechteck 3">
            <a:extLst>
              <a:ext uri="{FF2B5EF4-FFF2-40B4-BE49-F238E27FC236}">
                <a16:creationId xmlns:a16="http://schemas.microsoft.com/office/drawing/2014/main" id="{D803A563-9915-420D-885E-0AAAE5B25F01}"/>
              </a:ext>
            </a:extLst>
          </p:cNvPr>
          <p:cNvSpPr/>
          <p:nvPr/>
        </p:nvSpPr>
        <p:spPr>
          <a:xfrm>
            <a:off x="132162" y="3643036"/>
            <a:ext cx="1761207" cy="710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Qualitätskennwerte / Auftreten</a:t>
            </a:r>
          </a:p>
        </p:txBody>
      </p:sp>
      <p:sp>
        <p:nvSpPr>
          <p:cNvPr id="10" name="Rechteck 9">
            <a:extLst>
              <a:ext uri="{FF2B5EF4-FFF2-40B4-BE49-F238E27FC236}">
                <a16:creationId xmlns:a16="http://schemas.microsoft.com/office/drawing/2014/main" id="{CEA075C0-4594-403E-BBEA-64DB148DEE35}"/>
              </a:ext>
            </a:extLst>
          </p:cNvPr>
          <p:cNvSpPr/>
          <p:nvPr/>
        </p:nvSpPr>
        <p:spPr>
          <a:xfrm>
            <a:off x="3210981" y="3988792"/>
            <a:ext cx="1863504" cy="891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Risikoeinstufungen - Merkmalkategorie und Bereich</a:t>
            </a:r>
          </a:p>
        </p:txBody>
      </p:sp>
      <p:sp>
        <p:nvSpPr>
          <p:cNvPr id="12" name="Rechteck 11">
            <a:extLst>
              <a:ext uri="{FF2B5EF4-FFF2-40B4-BE49-F238E27FC236}">
                <a16:creationId xmlns:a16="http://schemas.microsoft.com/office/drawing/2014/main" id="{83FB4546-76C0-4CA2-8A27-87F7ACF74888}"/>
              </a:ext>
            </a:extLst>
          </p:cNvPr>
          <p:cNvSpPr/>
          <p:nvPr/>
        </p:nvSpPr>
        <p:spPr>
          <a:xfrm>
            <a:off x="6774611" y="2942596"/>
            <a:ext cx="1321174" cy="491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Fehlerraten    / Auftreten</a:t>
            </a:r>
          </a:p>
        </p:txBody>
      </p:sp>
    </p:spTree>
    <p:extLst>
      <p:ext uri="{BB962C8B-B14F-4D97-AF65-F5344CB8AC3E}">
        <p14:creationId xmlns:p14="http://schemas.microsoft.com/office/powerpoint/2010/main" val="3484929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Kopplung der Entdeckung im Fehlerkatalog</a:t>
            </a:r>
            <a:endParaRPr lang="en" sz="2400" dirty="0"/>
          </a:p>
        </p:txBody>
      </p:sp>
      <p:sp>
        <p:nvSpPr>
          <p:cNvPr id="7" name="Shape 109"/>
          <p:cNvSpPr txBox="1">
            <a:spLocks/>
          </p:cNvSpPr>
          <p:nvPr/>
        </p:nvSpPr>
        <p:spPr>
          <a:xfrm>
            <a:off x="536296" y="789525"/>
            <a:ext cx="5571000" cy="4090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endParaRPr lang="de-DE" sz="2400" dirty="0"/>
          </a:p>
        </p:txBody>
      </p:sp>
      <p:pic>
        <p:nvPicPr>
          <p:cNvPr id="3" name="Grafik 2">
            <a:extLst>
              <a:ext uri="{FF2B5EF4-FFF2-40B4-BE49-F238E27FC236}">
                <a16:creationId xmlns:a16="http://schemas.microsoft.com/office/drawing/2014/main" id="{225B6316-47D3-4852-8479-FA67B6F7C84A}"/>
              </a:ext>
            </a:extLst>
          </p:cNvPr>
          <p:cNvPicPr>
            <a:picLocks noChangeAspect="1"/>
          </p:cNvPicPr>
          <p:nvPr/>
        </p:nvPicPr>
        <p:blipFill>
          <a:blip r:embed="rId4">
            <a:clrChange>
              <a:clrFrom>
                <a:srgbClr val="049204"/>
              </a:clrFrom>
              <a:clrTo>
                <a:srgbClr val="049204">
                  <a:alpha val="0"/>
                </a:srgbClr>
              </a:clrTo>
            </a:clrChange>
          </a:blip>
          <a:stretch>
            <a:fillRect/>
          </a:stretch>
        </p:blipFill>
        <p:spPr>
          <a:xfrm>
            <a:off x="704306" y="1483688"/>
            <a:ext cx="5939286" cy="2870287"/>
          </a:xfrm>
          <a:prstGeom prst="rect">
            <a:avLst/>
          </a:prstGeom>
        </p:spPr>
      </p:pic>
      <p:cxnSp>
        <p:nvCxnSpPr>
          <p:cNvPr id="5" name="Gerade Verbindung mit Pfeil 4">
            <a:extLst>
              <a:ext uri="{FF2B5EF4-FFF2-40B4-BE49-F238E27FC236}">
                <a16:creationId xmlns:a16="http://schemas.microsoft.com/office/drawing/2014/main" id="{EC19F4B3-9ADE-4C8B-B458-36F9EC5705AB}"/>
              </a:ext>
            </a:extLst>
          </p:cNvPr>
          <p:cNvCxnSpPr>
            <a:cxnSpLocks/>
          </p:cNvCxnSpPr>
          <p:nvPr/>
        </p:nvCxnSpPr>
        <p:spPr>
          <a:xfrm flipH="1" flipV="1">
            <a:off x="3858323" y="2475571"/>
            <a:ext cx="713677" cy="1025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hteck: abgerundete Ecken 7">
            <a:extLst>
              <a:ext uri="{FF2B5EF4-FFF2-40B4-BE49-F238E27FC236}">
                <a16:creationId xmlns:a16="http://schemas.microsoft.com/office/drawing/2014/main" id="{57808414-0725-4696-AF44-8D1C206E2456}"/>
              </a:ext>
            </a:extLst>
          </p:cNvPr>
          <p:cNvSpPr/>
          <p:nvPr/>
        </p:nvSpPr>
        <p:spPr>
          <a:xfrm>
            <a:off x="4483309" y="3432364"/>
            <a:ext cx="1248417" cy="332294"/>
          </a:xfrm>
          <a:prstGeom prst="roundRect">
            <a:avLst/>
          </a:prstGeom>
          <a:noFill/>
          <a:ln w="9525" cap="flat" cmpd="sng" algn="ctr">
            <a:solidFill>
              <a:schemeClr val="accent3"/>
            </a:solidFill>
            <a:prstDash val="solid"/>
            <a:round/>
            <a:headEnd type="none" w="med" len="med"/>
            <a:tailEnd type="none" w="med" len="med"/>
          </a:ln>
          <a:effectLst>
            <a:glow rad="139700">
              <a:schemeClr val="accent6">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15E80442-E718-4238-B42D-AE6E3229A5EF}"/>
              </a:ext>
            </a:extLst>
          </p:cNvPr>
          <p:cNvSpPr/>
          <p:nvPr/>
        </p:nvSpPr>
        <p:spPr>
          <a:xfrm>
            <a:off x="3145943" y="2239456"/>
            <a:ext cx="1248417" cy="332294"/>
          </a:xfrm>
          <a:prstGeom prst="roundRect">
            <a:avLst/>
          </a:prstGeom>
          <a:noFill/>
          <a:ln w="9525" cap="flat" cmpd="sng" algn="ctr">
            <a:solidFill>
              <a:schemeClr val="accent3"/>
            </a:solidFill>
            <a:prstDash val="solid"/>
            <a:round/>
            <a:headEnd type="none" w="med" len="med"/>
            <a:tailEnd type="none" w="med" len="med"/>
          </a:ln>
          <a:effectLst>
            <a:glow rad="139700">
              <a:schemeClr val="accent6">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Tree>
    <p:extLst>
      <p:ext uri="{BB962C8B-B14F-4D97-AF65-F5344CB8AC3E}">
        <p14:creationId xmlns:p14="http://schemas.microsoft.com/office/powerpoint/2010/main" val="4207891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8252307" cy="4090800"/>
          </a:xfrm>
          <a:prstGeom prst="rect">
            <a:avLst/>
          </a:prstGeom>
        </p:spPr>
        <p:txBody>
          <a:bodyPr lIns="91425" tIns="91425" rIns="91425" bIns="91425" anchor="t" anchorCtr="0">
            <a:noAutofit/>
          </a:bodyPr>
          <a:lstStyle/>
          <a:p>
            <a:pPr lvl="0" rtl="0">
              <a:spcBef>
                <a:spcPts val="0"/>
              </a:spcBef>
              <a:buNone/>
            </a:pPr>
            <a:r>
              <a:rPr lang="de-DE" sz="2400" dirty="0"/>
              <a:t>Rückkopplung aus SPC und Gewährleistungsmanagement</a:t>
            </a:r>
            <a:endParaRPr lang="en" sz="2400" dirty="0"/>
          </a:p>
        </p:txBody>
      </p:sp>
      <p:sp>
        <p:nvSpPr>
          <p:cNvPr id="7" name="Shape 109"/>
          <p:cNvSpPr txBox="1">
            <a:spLocks/>
          </p:cNvSpPr>
          <p:nvPr/>
        </p:nvSpPr>
        <p:spPr>
          <a:xfrm>
            <a:off x="536296" y="789525"/>
            <a:ext cx="5571000" cy="4090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endParaRPr lang="de-DE" sz="2400" dirty="0"/>
          </a:p>
        </p:txBody>
      </p:sp>
      <p:pic>
        <p:nvPicPr>
          <p:cNvPr id="2" name="Grafik 1">
            <a:extLst>
              <a:ext uri="{FF2B5EF4-FFF2-40B4-BE49-F238E27FC236}">
                <a16:creationId xmlns:a16="http://schemas.microsoft.com/office/drawing/2014/main" id="{76BA47A8-2082-4CEF-9B80-F3E4C52E1A41}"/>
              </a:ext>
            </a:extLst>
          </p:cNvPr>
          <p:cNvPicPr>
            <a:picLocks noChangeAspect="1"/>
          </p:cNvPicPr>
          <p:nvPr/>
        </p:nvPicPr>
        <p:blipFill>
          <a:blip r:embed="rId4">
            <a:clrChange>
              <a:clrFrom>
                <a:srgbClr val="009400"/>
              </a:clrFrom>
              <a:clrTo>
                <a:srgbClr val="009400">
                  <a:alpha val="0"/>
                </a:srgbClr>
              </a:clrTo>
            </a:clrChange>
          </a:blip>
          <a:stretch>
            <a:fillRect/>
          </a:stretch>
        </p:blipFill>
        <p:spPr>
          <a:xfrm>
            <a:off x="1539717" y="1256268"/>
            <a:ext cx="5680313" cy="3492469"/>
          </a:xfrm>
          <a:prstGeom prst="rect">
            <a:avLst/>
          </a:prstGeom>
        </p:spPr>
      </p:pic>
    </p:spTree>
    <p:extLst>
      <p:ext uri="{BB962C8B-B14F-4D97-AF65-F5344CB8AC3E}">
        <p14:creationId xmlns:p14="http://schemas.microsoft.com/office/powerpoint/2010/main" val="2457414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8252307" cy="1060683"/>
          </a:xfrm>
          <a:prstGeom prst="rect">
            <a:avLst/>
          </a:prstGeom>
        </p:spPr>
        <p:txBody>
          <a:bodyPr lIns="91425" tIns="91425" rIns="91425" bIns="91425" anchor="t" anchorCtr="0">
            <a:noAutofit/>
          </a:bodyPr>
          <a:lstStyle/>
          <a:p>
            <a:pPr lvl="0"/>
            <a:r>
              <a:rPr lang="de-DE" sz="2400" dirty="0"/>
              <a:t>Verknüpfung zwischen FMEA und 8D-Report</a:t>
            </a:r>
            <a:br>
              <a:rPr lang="de-DE" sz="2400" dirty="0"/>
            </a:br>
            <a:r>
              <a:rPr lang="de-DE" sz="1600" dirty="0"/>
              <a:t>„Wie stellen Sie sicher, dass neue Fehler aus dem 8D zukünftig in der Qualitätsplanung berücksichtigt werden?“</a:t>
            </a:r>
            <a:endParaRPr lang="en" sz="2400" dirty="0"/>
          </a:p>
        </p:txBody>
      </p:sp>
      <p:pic>
        <p:nvPicPr>
          <p:cNvPr id="6" name="Grafik 5">
            <a:hlinkClick r:id="rId4"/>
            <a:extLst>
              <a:ext uri="{FF2B5EF4-FFF2-40B4-BE49-F238E27FC236}">
                <a16:creationId xmlns:a16="http://schemas.microsoft.com/office/drawing/2014/main" id="{87F58F66-F282-4E94-81A3-1EB0DF6495F4}"/>
              </a:ext>
            </a:extLst>
          </p:cNvPr>
          <p:cNvPicPr>
            <a:picLocks noChangeAspect="1"/>
          </p:cNvPicPr>
          <p:nvPr/>
        </p:nvPicPr>
        <p:blipFill>
          <a:blip r:embed="rId5"/>
          <a:stretch>
            <a:fillRect/>
          </a:stretch>
        </p:blipFill>
        <p:spPr>
          <a:xfrm>
            <a:off x="1871700" y="1837636"/>
            <a:ext cx="2340060" cy="30597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Grafik 7">
            <a:extLst>
              <a:ext uri="{FF2B5EF4-FFF2-40B4-BE49-F238E27FC236}">
                <a16:creationId xmlns:a16="http://schemas.microsoft.com/office/drawing/2014/main" id="{809E4805-8B45-45B8-9F73-1AD44994E567}"/>
              </a:ext>
            </a:extLst>
          </p:cNvPr>
          <p:cNvPicPr>
            <a:picLocks noChangeAspect="1"/>
          </p:cNvPicPr>
          <p:nvPr/>
        </p:nvPicPr>
        <p:blipFill>
          <a:blip r:embed="rId6"/>
          <a:stretch>
            <a:fillRect/>
          </a:stretch>
        </p:blipFill>
        <p:spPr>
          <a:xfrm>
            <a:off x="4737924" y="1825027"/>
            <a:ext cx="2836104" cy="1599307"/>
          </a:xfrm>
          <a:prstGeom prst="rect">
            <a:avLst/>
          </a:prstGeom>
        </p:spPr>
      </p:pic>
      <p:cxnSp>
        <p:nvCxnSpPr>
          <p:cNvPr id="9" name="Gerade Verbindung mit Pfeil 8">
            <a:extLst>
              <a:ext uri="{FF2B5EF4-FFF2-40B4-BE49-F238E27FC236}">
                <a16:creationId xmlns:a16="http://schemas.microsoft.com/office/drawing/2014/main" id="{90210CCE-5DB1-4E92-8895-96AF95EFCED5}"/>
              </a:ext>
            </a:extLst>
          </p:cNvPr>
          <p:cNvCxnSpPr/>
          <p:nvPr/>
        </p:nvCxnSpPr>
        <p:spPr>
          <a:xfrm>
            <a:off x="3815916" y="2107666"/>
            <a:ext cx="1134126" cy="5400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 name="Grafik 9">
            <a:extLst>
              <a:ext uri="{FF2B5EF4-FFF2-40B4-BE49-F238E27FC236}">
                <a16:creationId xmlns:a16="http://schemas.microsoft.com/office/drawing/2014/main" id="{EB50792E-F6F6-4F14-82EA-D4A51DA4F32C}"/>
              </a:ext>
            </a:extLst>
          </p:cNvPr>
          <p:cNvPicPr>
            <a:picLocks noChangeAspect="1"/>
          </p:cNvPicPr>
          <p:nvPr/>
        </p:nvPicPr>
        <p:blipFill>
          <a:blip r:embed="rId7"/>
          <a:stretch>
            <a:fillRect/>
          </a:stretch>
        </p:blipFill>
        <p:spPr>
          <a:xfrm>
            <a:off x="4361956" y="3026852"/>
            <a:ext cx="2877362" cy="1746548"/>
          </a:xfrm>
          <a:prstGeom prst="rect">
            <a:avLst/>
          </a:prstGeom>
        </p:spPr>
      </p:pic>
      <p:cxnSp>
        <p:nvCxnSpPr>
          <p:cNvPr id="11" name="Gerade Verbindung mit Pfeil 10">
            <a:extLst>
              <a:ext uri="{FF2B5EF4-FFF2-40B4-BE49-F238E27FC236}">
                <a16:creationId xmlns:a16="http://schemas.microsoft.com/office/drawing/2014/main" id="{0374BD9B-73CA-4D2E-BA3F-50D760B7123C}"/>
              </a:ext>
            </a:extLst>
          </p:cNvPr>
          <p:cNvCxnSpPr/>
          <p:nvPr/>
        </p:nvCxnSpPr>
        <p:spPr>
          <a:xfrm>
            <a:off x="3815916" y="2161672"/>
            <a:ext cx="1512744" cy="22142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12" name="Gruppieren 11">
            <a:extLst>
              <a:ext uri="{FF2B5EF4-FFF2-40B4-BE49-F238E27FC236}">
                <a16:creationId xmlns:a16="http://schemas.microsoft.com/office/drawing/2014/main" id="{51D4E8B5-2400-4DC5-A3E8-A9B314FA8868}"/>
              </a:ext>
            </a:extLst>
          </p:cNvPr>
          <p:cNvGrpSpPr/>
          <p:nvPr/>
        </p:nvGrpSpPr>
        <p:grpSpPr>
          <a:xfrm>
            <a:off x="2244518" y="3424334"/>
            <a:ext cx="1963301" cy="1274270"/>
            <a:chOff x="0" y="0"/>
            <a:chExt cx="3782786" cy="2837090"/>
          </a:xfrm>
        </p:grpSpPr>
        <p:pic>
          <p:nvPicPr>
            <p:cNvPr id="13" name="Grafik 12">
              <a:extLst>
                <a:ext uri="{FF2B5EF4-FFF2-40B4-BE49-F238E27FC236}">
                  <a16:creationId xmlns:a16="http://schemas.microsoft.com/office/drawing/2014/main" id="{246CC476-FAA2-444C-9695-F5DBF5C1C071}"/>
                </a:ext>
              </a:extLst>
            </p:cNvPr>
            <p:cNvPicPr>
              <a:picLocks noChangeAspect="1"/>
            </p:cNvPicPr>
            <p:nvPr/>
          </p:nvPicPr>
          <p:blipFill>
            <a:blip r:embed="rId8">
              <a:clrChange>
                <a:clrFrom>
                  <a:srgbClr val="0000FF"/>
                </a:clrFrom>
                <a:clrTo>
                  <a:srgbClr val="0000FF">
                    <a:alpha val="0"/>
                  </a:srgbClr>
                </a:clrTo>
              </a:clrChange>
            </a:blip>
            <a:stretch>
              <a:fillRect/>
            </a:stretch>
          </p:blipFill>
          <p:spPr>
            <a:xfrm>
              <a:off x="0" y="0"/>
              <a:ext cx="3782786" cy="2837090"/>
            </a:xfrm>
            <a:prstGeom prst="rect">
              <a:avLst/>
            </a:prstGeom>
          </p:spPr>
        </p:pic>
        <p:pic>
          <p:nvPicPr>
            <p:cNvPr id="14" name="Grafik 13">
              <a:extLst>
                <a:ext uri="{FF2B5EF4-FFF2-40B4-BE49-F238E27FC236}">
                  <a16:creationId xmlns:a16="http://schemas.microsoft.com/office/drawing/2014/main" id="{EC566156-FD5F-4B63-9109-911BD355159E}"/>
                </a:ext>
              </a:extLst>
            </p:cNvPr>
            <p:cNvPicPr>
              <a:picLocks noChangeAspect="1"/>
            </p:cNvPicPr>
            <p:nvPr/>
          </p:nvPicPr>
          <p:blipFill>
            <a:blip r:embed="rId9"/>
            <a:stretch>
              <a:fillRect/>
            </a:stretch>
          </p:blipFill>
          <p:spPr>
            <a:xfrm>
              <a:off x="340179" y="421823"/>
              <a:ext cx="1523999" cy="15648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5516032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Meldesystem bei Auftreten von Risikobereichen</a:t>
            </a:r>
            <a:endParaRPr lang="en" sz="2400" dirty="0"/>
          </a:p>
        </p:txBody>
      </p:sp>
      <p:sp>
        <p:nvSpPr>
          <p:cNvPr id="7" name="Shape 109"/>
          <p:cNvSpPr txBox="1">
            <a:spLocks/>
          </p:cNvSpPr>
          <p:nvPr/>
        </p:nvSpPr>
        <p:spPr>
          <a:xfrm>
            <a:off x="490248" y="789524"/>
            <a:ext cx="5571000" cy="4090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endParaRPr lang="de-DE" sz="2400" dirty="0"/>
          </a:p>
        </p:txBody>
      </p:sp>
      <p:pic>
        <p:nvPicPr>
          <p:cNvPr id="2" name="Grafik 1">
            <a:extLst>
              <a:ext uri="{FF2B5EF4-FFF2-40B4-BE49-F238E27FC236}">
                <a16:creationId xmlns:a16="http://schemas.microsoft.com/office/drawing/2014/main" id="{036E723B-2659-4C96-BE8B-E8C6E4F91B6E}"/>
              </a:ext>
            </a:extLst>
          </p:cNvPr>
          <p:cNvPicPr>
            <a:picLocks noChangeAspect="1"/>
          </p:cNvPicPr>
          <p:nvPr/>
        </p:nvPicPr>
        <p:blipFill>
          <a:blip r:embed="rId4"/>
          <a:stretch>
            <a:fillRect/>
          </a:stretch>
        </p:blipFill>
        <p:spPr>
          <a:xfrm>
            <a:off x="893136" y="1225400"/>
            <a:ext cx="6276190" cy="3219048"/>
          </a:xfrm>
          <a:prstGeom prst="rect">
            <a:avLst/>
          </a:prstGeom>
        </p:spPr>
      </p:pic>
    </p:spTree>
    <p:extLst>
      <p:ext uri="{BB962C8B-B14F-4D97-AF65-F5344CB8AC3E}">
        <p14:creationId xmlns:p14="http://schemas.microsoft.com/office/powerpoint/2010/main" val="30601001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Ableiten einer FEMA zum Prüfplan </a:t>
            </a:r>
            <a:br>
              <a:rPr lang="de-DE" sz="2400" dirty="0"/>
            </a:br>
            <a:r>
              <a:rPr lang="de-DE" sz="1800" dirty="0"/>
              <a:t>Risikobeurteilung der Prüfmerkmale</a:t>
            </a:r>
            <a:endParaRPr lang="en" sz="2400" dirty="0"/>
          </a:p>
        </p:txBody>
      </p:sp>
      <p:pic>
        <p:nvPicPr>
          <p:cNvPr id="3" name="Grafik 2">
            <a:extLst>
              <a:ext uri="{FF2B5EF4-FFF2-40B4-BE49-F238E27FC236}">
                <a16:creationId xmlns:a16="http://schemas.microsoft.com/office/drawing/2014/main" id="{CDEBD680-8AE1-4797-886C-A2A8A29A00BF}"/>
              </a:ext>
            </a:extLst>
          </p:cNvPr>
          <p:cNvPicPr>
            <a:picLocks noChangeAspect="1"/>
          </p:cNvPicPr>
          <p:nvPr/>
        </p:nvPicPr>
        <p:blipFill>
          <a:blip r:embed="rId4"/>
          <a:stretch>
            <a:fillRect/>
          </a:stretch>
        </p:blipFill>
        <p:spPr>
          <a:xfrm>
            <a:off x="680118" y="1354767"/>
            <a:ext cx="6353710" cy="3467754"/>
          </a:xfrm>
          <a:prstGeom prst="rect">
            <a:avLst/>
          </a:prstGeom>
        </p:spPr>
      </p:pic>
      <p:sp>
        <p:nvSpPr>
          <p:cNvPr id="9" name="Rechteck: abgerundete Ecken 8">
            <a:extLst>
              <a:ext uri="{FF2B5EF4-FFF2-40B4-BE49-F238E27FC236}">
                <a16:creationId xmlns:a16="http://schemas.microsoft.com/office/drawing/2014/main" id="{5D09AEC7-BA60-414A-BC27-76210C0A0751}"/>
              </a:ext>
            </a:extLst>
          </p:cNvPr>
          <p:cNvSpPr/>
          <p:nvPr/>
        </p:nvSpPr>
        <p:spPr>
          <a:xfrm>
            <a:off x="2279737" y="1816274"/>
            <a:ext cx="4943960" cy="1039660"/>
          </a:xfrm>
          <a:prstGeom prst="roundRect">
            <a:avLst/>
          </a:prstGeom>
          <a:noFill/>
          <a:ln w="38100" cap="flat" cmpd="sng" algn="ctr">
            <a:solidFill>
              <a:srgbClr val="CC0000"/>
            </a:solidFill>
            <a:prstDash val="solid"/>
            <a:round/>
            <a:headEnd type="none" w="med" len="med"/>
            <a:tailEnd type="none" w="med" len="med"/>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Tree>
    <p:extLst>
      <p:ext uri="{BB962C8B-B14F-4D97-AF65-F5344CB8AC3E}">
        <p14:creationId xmlns:p14="http://schemas.microsoft.com/office/powerpoint/2010/main" val="6104342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Ableiten einer FEMA zum Prüfplan </a:t>
            </a:r>
            <a:br>
              <a:rPr lang="de-DE" sz="2400" dirty="0"/>
            </a:br>
            <a:r>
              <a:rPr lang="de-DE" sz="1800" dirty="0"/>
              <a:t>Risikobeurteilung der Prüfmerkmale</a:t>
            </a:r>
            <a:endParaRPr lang="en" sz="2400" dirty="0"/>
          </a:p>
        </p:txBody>
      </p:sp>
      <p:pic>
        <p:nvPicPr>
          <p:cNvPr id="2" name="Grafik 1">
            <a:hlinkClick r:id="rId4"/>
            <a:extLst>
              <a:ext uri="{FF2B5EF4-FFF2-40B4-BE49-F238E27FC236}">
                <a16:creationId xmlns:a16="http://schemas.microsoft.com/office/drawing/2014/main" id="{E47E8C7A-ECEC-45C1-8AEF-6DB0CD41087E}"/>
              </a:ext>
            </a:extLst>
          </p:cNvPr>
          <p:cNvPicPr>
            <a:picLocks noChangeAspect="1"/>
          </p:cNvPicPr>
          <p:nvPr/>
        </p:nvPicPr>
        <p:blipFill>
          <a:blip r:embed="rId5"/>
          <a:stretch>
            <a:fillRect/>
          </a:stretch>
        </p:blipFill>
        <p:spPr>
          <a:xfrm>
            <a:off x="701456" y="1380474"/>
            <a:ext cx="6417364" cy="3499851"/>
          </a:xfrm>
          <a:prstGeom prst="rect">
            <a:avLst/>
          </a:prstGeom>
        </p:spPr>
      </p:pic>
      <p:sp>
        <p:nvSpPr>
          <p:cNvPr id="9" name="Rechteck: abgerundete Ecken 8">
            <a:extLst>
              <a:ext uri="{FF2B5EF4-FFF2-40B4-BE49-F238E27FC236}">
                <a16:creationId xmlns:a16="http://schemas.microsoft.com/office/drawing/2014/main" id="{5D09AEC7-BA60-414A-BC27-76210C0A0751}"/>
              </a:ext>
            </a:extLst>
          </p:cNvPr>
          <p:cNvSpPr/>
          <p:nvPr/>
        </p:nvSpPr>
        <p:spPr>
          <a:xfrm>
            <a:off x="4572000" y="2943616"/>
            <a:ext cx="2292262" cy="488516"/>
          </a:xfrm>
          <a:prstGeom prst="roundRect">
            <a:avLst/>
          </a:prstGeom>
          <a:noFill/>
          <a:ln w="38100" cap="flat" cmpd="sng" algn="ctr">
            <a:solidFill>
              <a:srgbClr val="CC0000"/>
            </a:solidFill>
            <a:prstDash val="solid"/>
            <a:round/>
            <a:headEnd type="none" w="med" len="med"/>
            <a:tailEnd type="none" w="med" len="med"/>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Tree>
    <p:extLst>
      <p:ext uri="{BB962C8B-B14F-4D97-AF65-F5344CB8AC3E}">
        <p14:creationId xmlns:p14="http://schemas.microsoft.com/office/powerpoint/2010/main" val="4281626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49" y="526350"/>
            <a:ext cx="7760615" cy="4090800"/>
          </a:xfrm>
          <a:prstGeom prst="rect">
            <a:avLst/>
          </a:prstGeom>
        </p:spPr>
        <p:txBody>
          <a:bodyPr lIns="91425" tIns="91425" rIns="91425" bIns="91425" anchor="t" anchorCtr="0">
            <a:noAutofit/>
          </a:bodyPr>
          <a:lstStyle/>
          <a:p>
            <a:pPr lvl="0" rtl="0">
              <a:spcBef>
                <a:spcPts val="0"/>
              </a:spcBef>
              <a:buNone/>
            </a:pPr>
            <a:r>
              <a:rPr lang="de-DE" sz="2400" dirty="0"/>
              <a:t>Assistent für Excel- Import und Export </a:t>
            </a:r>
            <a:br>
              <a:rPr lang="de-DE" sz="2400" dirty="0"/>
            </a:br>
            <a:r>
              <a:rPr lang="de-DE" sz="1600" dirty="0"/>
              <a:t>„inkl. Zugriff auf Auswertung“</a:t>
            </a:r>
            <a:endParaRPr lang="en" sz="2400" dirty="0"/>
          </a:p>
        </p:txBody>
      </p:sp>
      <p:pic>
        <p:nvPicPr>
          <p:cNvPr id="5" name="Grafik 4" descr="https://lh6.googleusercontent.com/H_6W15fPtNwT98I04aYZ9XLNV0-Cr5yx3FXBMPsSdWQBMtoWP5jcjFeBU7bSGG1C7ol-UbixYNUdley_ddHTlUykNMQJI7WTDNgzvrgCvGo8BhrTgiCUJgsy30rnokjczZbZxxfW">
            <a:hlinkClick r:id="rId4"/>
            <a:extLst>
              <a:ext uri="{FF2B5EF4-FFF2-40B4-BE49-F238E27FC236}">
                <a16:creationId xmlns:a16="http://schemas.microsoft.com/office/drawing/2014/main" id="{6AFBDEFE-1DAA-4479-947B-5A9BA7DAA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51" y="1380928"/>
            <a:ext cx="7694713" cy="336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57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p:nvPr/>
        </p:nvSpPr>
        <p:spPr>
          <a:xfrm>
            <a:off x="1579" y="0"/>
            <a:ext cx="9161100" cy="2484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118" name="Shape 118"/>
          <p:cNvPicPr preferRelativeResize="0"/>
          <p:nvPr/>
        </p:nvPicPr>
        <p:blipFill>
          <a:blip r:embed="rId3"/>
          <a:stretch>
            <a:fillRect/>
          </a:stretch>
        </p:blipFill>
        <p:spPr>
          <a:xfrm>
            <a:off x="2549179" y="1454450"/>
            <a:ext cx="1733788" cy="1644299"/>
          </a:xfrm>
          <a:prstGeom prst="ellipse">
            <a:avLst/>
          </a:prstGeom>
          <a:noFill/>
          <a:ln>
            <a:noFill/>
          </a:ln>
        </p:spPr>
      </p:pic>
      <p:pic>
        <p:nvPicPr>
          <p:cNvPr id="119" name="Shape 119">
            <a:hlinkClick r:id="rId4" tooltip="Ablaufplan aufrufen..."/>
          </p:cNvPr>
          <p:cNvPicPr preferRelativeResize="0"/>
          <p:nvPr/>
        </p:nvPicPr>
        <p:blipFill>
          <a:blip r:embed="rId5"/>
          <a:stretch>
            <a:fillRect/>
          </a:stretch>
        </p:blipFill>
        <p:spPr>
          <a:xfrm>
            <a:off x="361588" y="1601398"/>
            <a:ext cx="1833289" cy="1350404"/>
          </a:xfrm>
          <a:prstGeom prst="ellipse">
            <a:avLst/>
          </a:prstGeom>
          <a:noFill/>
          <a:ln>
            <a:noFill/>
          </a:ln>
        </p:spPr>
      </p:pic>
      <p:pic>
        <p:nvPicPr>
          <p:cNvPr id="120" name="Shape 120"/>
          <p:cNvPicPr preferRelativeResize="0"/>
          <p:nvPr/>
        </p:nvPicPr>
        <p:blipFill>
          <a:blip r:embed="rId6"/>
          <a:stretch>
            <a:fillRect/>
          </a:stretch>
        </p:blipFill>
        <p:spPr>
          <a:xfrm>
            <a:off x="4856628" y="1454450"/>
            <a:ext cx="1644300" cy="1593344"/>
          </a:xfrm>
          <a:prstGeom prst="ellipse">
            <a:avLst/>
          </a:prstGeom>
          <a:noFill/>
          <a:ln>
            <a:noFill/>
          </a:ln>
        </p:spPr>
      </p:pic>
      <p:sp>
        <p:nvSpPr>
          <p:cNvPr id="121" name="Shape 121"/>
          <p:cNvSpPr txBox="1">
            <a:spLocks noGrp="1"/>
          </p:cNvSpPr>
          <p:nvPr>
            <p:ph type="title" idx="4294967295"/>
          </p:nvPr>
        </p:nvSpPr>
        <p:spPr>
          <a:xfrm>
            <a:off x="231725" y="3047794"/>
            <a:ext cx="2022300" cy="578699"/>
          </a:xfrm>
          <a:prstGeom prst="rect">
            <a:avLst/>
          </a:prstGeom>
        </p:spPr>
        <p:txBody>
          <a:bodyPr lIns="91425" tIns="91425" rIns="91425" bIns="91425" anchor="b" anchorCtr="0">
            <a:noAutofit/>
          </a:bodyPr>
          <a:lstStyle/>
          <a:p>
            <a:pPr lvl="0" algn="ctr" rtl="0">
              <a:spcBef>
                <a:spcPts val="0"/>
              </a:spcBef>
              <a:buNone/>
            </a:pPr>
            <a:r>
              <a:rPr lang="en" sz="1800" dirty="0"/>
              <a:t>Reklamation</a:t>
            </a:r>
          </a:p>
        </p:txBody>
      </p:sp>
      <p:sp>
        <p:nvSpPr>
          <p:cNvPr id="122" name="Shape 122"/>
          <p:cNvSpPr txBox="1">
            <a:spLocks noGrp="1"/>
          </p:cNvSpPr>
          <p:nvPr>
            <p:ph type="body" idx="4294967295"/>
          </p:nvPr>
        </p:nvSpPr>
        <p:spPr>
          <a:xfrm>
            <a:off x="231725" y="3572428"/>
            <a:ext cx="2022300" cy="1500900"/>
          </a:xfrm>
          <a:prstGeom prst="rect">
            <a:avLst/>
          </a:prstGeom>
        </p:spPr>
        <p:txBody>
          <a:bodyPr lIns="91425" tIns="91425" rIns="91425" bIns="91425" anchor="t" anchorCtr="0">
            <a:noAutofit/>
          </a:bodyPr>
          <a:lstStyle/>
          <a:p>
            <a:pPr lvl="0" algn="ctr" rtl="0">
              <a:spcBef>
                <a:spcPts val="0"/>
              </a:spcBef>
              <a:buNone/>
            </a:pPr>
            <a:r>
              <a:rPr lang="de-DE" sz="1200" dirty="0"/>
              <a:t>Rückmeldungen aus dem Feld und 8D-Reporte melden per Rückkopplung bisher unerkannte Fehler an die Planungsmodule</a:t>
            </a:r>
            <a:endParaRPr lang="en" sz="1200" dirty="0"/>
          </a:p>
        </p:txBody>
      </p:sp>
      <p:sp>
        <p:nvSpPr>
          <p:cNvPr id="123" name="Shape 123"/>
          <p:cNvSpPr txBox="1">
            <a:spLocks noGrp="1"/>
          </p:cNvSpPr>
          <p:nvPr>
            <p:ph type="title" idx="4294967295"/>
          </p:nvPr>
        </p:nvSpPr>
        <p:spPr>
          <a:xfrm>
            <a:off x="2449667" y="3047794"/>
            <a:ext cx="2022300" cy="578699"/>
          </a:xfrm>
          <a:prstGeom prst="rect">
            <a:avLst/>
          </a:prstGeom>
        </p:spPr>
        <p:txBody>
          <a:bodyPr lIns="91425" tIns="91425" rIns="91425" bIns="91425" anchor="b" anchorCtr="0">
            <a:noAutofit/>
          </a:bodyPr>
          <a:lstStyle/>
          <a:p>
            <a:pPr lvl="0" algn="ctr" rtl="0">
              <a:spcBef>
                <a:spcPts val="0"/>
              </a:spcBef>
              <a:buNone/>
            </a:pPr>
            <a:r>
              <a:rPr lang="de-DE" sz="1800" dirty="0"/>
              <a:t>FMEA</a:t>
            </a:r>
            <a:endParaRPr lang="en" sz="1800" dirty="0"/>
          </a:p>
        </p:txBody>
      </p:sp>
      <p:sp>
        <p:nvSpPr>
          <p:cNvPr id="124" name="Shape 124"/>
          <p:cNvSpPr txBox="1">
            <a:spLocks noGrp="1"/>
          </p:cNvSpPr>
          <p:nvPr>
            <p:ph type="title" idx="4294967295"/>
          </p:nvPr>
        </p:nvSpPr>
        <p:spPr>
          <a:xfrm>
            <a:off x="4667628" y="3047794"/>
            <a:ext cx="2022300" cy="578699"/>
          </a:xfrm>
          <a:prstGeom prst="rect">
            <a:avLst/>
          </a:prstGeom>
        </p:spPr>
        <p:txBody>
          <a:bodyPr lIns="91425" tIns="91425" rIns="91425" bIns="91425" anchor="b" anchorCtr="0">
            <a:noAutofit/>
          </a:bodyPr>
          <a:lstStyle/>
          <a:p>
            <a:pPr lvl="0" algn="ctr" rtl="0">
              <a:spcBef>
                <a:spcPts val="0"/>
              </a:spcBef>
              <a:buNone/>
            </a:pPr>
            <a:r>
              <a:rPr lang="de-DE" sz="1800" dirty="0"/>
              <a:t>Control Plan</a:t>
            </a:r>
            <a:endParaRPr lang="en" sz="1800" dirty="0"/>
          </a:p>
        </p:txBody>
      </p:sp>
      <p:sp>
        <p:nvSpPr>
          <p:cNvPr id="125" name="Shape 125"/>
          <p:cNvSpPr txBox="1">
            <a:spLocks noGrp="1"/>
          </p:cNvSpPr>
          <p:nvPr>
            <p:ph type="body" idx="4294967295"/>
          </p:nvPr>
        </p:nvSpPr>
        <p:spPr>
          <a:xfrm>
            <a:off x="2449667" y="3572412"/>
            <a:ext cx="2022300" cy="1153800"/>
          </a:xfrm>
          <a:prstGeom prst="rect">
            <a:avLst/>
          </a:prstGeom>
        </p:spPr>
        <p:txBody>
          <a:bodyPr lIns="91425" tIns="91425" rIns="91425" bIns="91425" anchor="t" anchorCtr="0">
            <a:noAutofit/>
          </a:bodyPr>
          <a:lstStyle/>
          <a:p>
            <a:pPr lvl="0" algn="ctr" rtl="0">
              <a:spcBef>
                <a:spcPts val="0"/>
              </a:spcBef>
              <a:buNone/>
            </a:pPr>
            <a:r>
              <a:rPr lang="de-DE" sz="1200" dirty="0"/>
              <a:t>Die Funktionen der FMEA  werden aus den Inhalten des Ablaufplans abgeglichen. Neue Einträge können nachgeführt werden</a:t>
            </a:r>
            <a:endParaRPr lang="en" sz="1200" dirty="0"/>
          </a:p>
        </p:txBody>
      </p:sp>
      <p:sp>
        <p:nvSpPr>
          <p:cNvPr id="126" name="Shape 126"/>
          <p:cNvSpPr txBox="1">
            <a:spLocks noGrp="1"/>
          </p:cNvSpPr>
          <p:nvPr>
            <p:ph type="body" idx="4294967295"/>
          </p:nvPr>
        </p:nvSpPr>
        <p:spPr>
          <a:xfrm>
            <a:off x="4667628" y="3572412"/>
            <a:ext cx="2022300" cy="1153800"/>
          </a:xfrm>
          <a:prstGeom prst="rect">
            <a:avLst/>
          </a:prstGeom>
        </p:spPr>
        <p:txBody>
          <a:bodyPr lIns="91425" tIns="91425" rIns="91425" bIns="91425" anchor="t" anchorCtr="0">
            <a:noAutofit/>
          </a:bodyPr>
          <a:lstStyle/>
          <a:p>
            <a:pPr lvl="0" algn="ctr" rtl="0">
              <a:spcBef>
                <a:spcPts val="0"/>
              </a:spcBef>
              <a:buNone/>
            </a:pPr>
            <a:r>
              <a:rPr lang="de-DE" sz="1200" dirty="0"/>
              <a:t>Die Zeilen aus dem Control Plan ergänzen die Zeilen aus dem Ablaufplan mit Prüfanweisungsinhalten aus der Prüfpläne</a:t>
            </a:r>
            <a:endParaRPr lang="en" sz="1200" dirty="0"/>
          </a:p>
        </p:txBody>
      </p:sp>
      <p:pic>
        <p:nvPicPr>
          <p:cNvPr id="127" name="Shape 127"/>
          <p:cNvPicPr preferRelativeResize="0"/>
          <p:nvPr/>
        </p:nvPicPr>
        <p:blipFill>
          <a:blip r:embed="rId7"/>
          <a:stretch>
            <a:fillRect/>
          </a:stretch>
        </p:blipFill>
        <p:spPr>
          <a:xfrm>
            <a:off x="7074589" y="1454450"/>
            <a:ext cx="1644300" cy="1593344"/>
          </a:xfrm>
          <a:prstGeom prst="ellipse">
            <a:avLst/>
          </a:prstGeom>
          <a:noFill/>
          <a:ln>
            <a:noFill/>
          </a:ln>
        </p:spPr>
      </p:pic>
      <p:sp>
        <p:nvSpPr>
          <p:cNvPr id="128" name="Shape 128"/>
          <p:cNvSpPr txBox="1">
            <a:spLocks noGrp="1"/>
          </p:cNvSpPr>
          <p:nvPr>
            <p:ph type="title" idx="4294967295"/>
          </p:nvPr>
        </p:nvSpPr>
        <p:spPr>
          <a:xfrm>
            <a:off x="6885589" y="3047794"/>
            <a:ext cx="2022300" cy="578699"/>
          </a:xfrm>
          <a:prstGeom prst="rect">
            <a:avLst/>
          </a:prstGeom>
        </p:spPr>
        <p:txBody>
          <a:bodyPr lIns="91425" tIns="91425" rIns="91425" bIns="91425" anchor="b" anchorCtr="0">
            <a:noAutofit/>
          </a:bodyPr>
          <a:lstStyle/>
          <a:p>
            <a:pPr lvl="0" algn="ctr" rtl="0">
              <a:spcBef>
                <a:spcPts val="0"/>
              </a:spcBef>
              <a:buNone/>
            </a:pPr>
            <a:r>
              <a:rPr lang="en" sz="1800" dirty="0"/>
              <a:t>Prüfplan</a:t>
            </a:r>
          </a:p>
        </p:txBody>
      </p:sp>
      <p:sp>
        <p:nvSpPr>
          <p:cNvPr id="129" name="Shape 129"/>
          <p:cNvSpPr txBox="1">
            <a:spLocks noGrp="1"/>
          </p:cNvSpPr>
          <p:nvPr>
            <p:ph type="body" idx="4294967295"/>
          </p:nvPr>
        </p:nvSpPr>
        <p:spPr>
          <a:xfrm>
            <a:off x="6885589" y="3572412"/>
            <a:ext cx="2022300" cy="1153800"/>
          </a:xfrm>
          <a:prstGeom prst="rect">
            <a:avLst/>
          </a:prstGeom>
        </p:spPr>
        <p:txBody>
          <a:bodyPr lIns="91425" tIns="91425" rIns="91425" bIns="91425" anchor="t" anchorCtr="0">
            <a:noAutofit/>
          </a:bodyPr>
          <a:lstStyle/>
          <a:p>
            <a:pPr lvl="0" algn="ctr" rtl="0">
              <a:spcBef>
                <a:spcPts val="0"/>
              </a:spcBef>
              <a:buNone/>
            </a:pPr>
            <a:r>
              <a:rPr lang="de-DE" sz="1200" dirty="0"/>
              <a:t>Die Prüfanweisungen verbinden Control Plan Inhalte mit den Prüfplänen und Prüfaufträgen</a:t>
            </a:r>
            <a:endParaRPr lang="en" sz="1200" dirty="0"/>
          </a:p>
        </p:txBody>
      </p:sp>
      <p:sp>
        <p:nvSpPr>
          <p:cNvPr id="130" name="Shape 130"/>
          <p:cNvSpPr txBox="1"/>
          <p:nvPr/>
        </p:nvSpPr>
        <p:spPr>
          <a:xfrm>
            <a:off x="350275" y="280225"/>
            <a:ext cx="8718900" cy="894000"/>
          </a:xfrm>
          <a:prstGeom prst="rect">
            <a:avLst/>
          </a:prstGeom>
          <a:noFill/>
          <a:ln>
            <a:noFill/>
          </a:ln>
        </p:spPr>
        <p:txBody>
          <a:bodyPr lIns="91425" tIns="91425" rIns="91425" bIns="91425" anchor="t" anchorCtr="0">
            <a:noAutofit/>
          </a:bodyPr>
          <a:lstStyle/>
          <a:p>
            <a:pPr lvl="0">
              <a:spcBef>
                <a:spcPts val="0"/>
              </a:spcBef>
              <a:buNone/>
            </a:pPr>
            <a:r>
              <a:rPr lang="de-DE" sz="3000" dirty="0">
                <a:solidFill>
                  <a:schemeClr val="lt1"/>
                </a:solidFill>
                <a:latin typeface="Roboto"/>
                <a:ea typeface="Roboto"/>
                <a:cs typeface="Roboto"/>
                <a:sym typeface="Roboto"/>
              </a:rPr>
              <a:t>Verknüpfung und Abgleich der </a:t>
            </a:r>
            <a:r>
              <a:rPr lang="en" sz="3000" dirty="0">
                <a:solidFill>
                  <a:schemeClr val="lt1"/>
                </a:solidFill>
                <a:latin typeface="Roboto"/>
                <a:ea typeface="Roboto"/>
                <a:cs typeface="Roboto"/>
                <a:sym typeface="Roboto"/>
              </a:rPr>
              <a:t>entscheidungsrelevante Daten </a:t>
            </a:r>
            <a:r>
              <a:rPr lang="de-DE" sz="3000" dirty="0">
                <a:solidFill>
                  <a:schemeClr val="lt1"/>
                </a:solidFill>
                <a:latin typeface="Roboto"/>
                <a:ea typeface="Roboto"/>
                <a:cs typeface="Roboto"/>
                <a:sym typeface="Roboto"/>
              </a:rPr>
              <a:t>in den Modulen</a:t>
            </a:r>
            <a:endParaRPr lang="en" sz="3000" dirty="0">
              <a:solidFill>
                <a:schemeClr val="lt1"/>
              </a:solidFill>
              <a:latin typeface="Roboto"/>
              <a:ea typeface="Roboto"/>
              <a:cs typeface="Roboto"/>
              <a:sym typeface="Roboto"/>
            </a:endParaRPr>
          </a:p>
        </p:txBody>
      </p:sp>
      <p:pic>
        <p:nvPicPr>
          <p:cNvPr id="131" name="Shape 131" descr="pdap75logo.gif">
            <a:hlinkClick r:id="rId8"/>
          </p:cNvPr>
          <p:cNvPicPr preferRelativeResize="0"/>
          <p:nvPr/>
        </p:nvPicPr>
        <p:blipFill>
          <a:blip r:embed="rId9">
            <a:alphaModFix/>
          </a:blip>
          <a:stretch>
            <a:fillRect/>
          </a:stretch>
        </p:blipFill>
        <p:spPr>
          <a:xfrm>
            <a:off x="7706050" y="4553549"/>
            <a:ext cx="1363249" cy="5332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
                                            <p:txEl>
                                              <p:pRg st="0" end="0"/>
                                            </p:txEl>
                                          </p:spTgt>
                                        </p:tgtEl>
                                        <p:attrNameLst>
                                          <p:attrName>style.visibility</p:attrName>
                                        </p:attrNameLst>
                                      </p:cBhvr>
                                      <p:to>
                                        <p:strVal val="visible"/>
                                      </p:to>
                                    </p:set>
                                    <p:anim calcmode="lin" valueType="num">
                                      <p:cBhvr additive="base">
                                        <p:cTn id="11" dur="500" fill="hold"/>
                                        <p:tgtEl>
                                          <p:spTgt spid="1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anim calcmode="lin" valueType="num">
                                      <p:cBhvr additive="base">
                                        <p:cTn id="15" dur="500" fill="hold"/>
                                        <p:tgtEl>
                                          <p:spTgt spid="121"/>
                                        </p:tgtEl>
                                        <p:attrNameLst>
                                          <p:attrName>ppt_x</p:attrName>
                                        </p:attrNameLst>
                                      </p:cBhvr>
                                      <p:tavLst>
                                        <p:tav tm="0">
                                          <p:val>
                                            <p:strVal val="#ppt_x"/>
                                          </p:val>
                                        </p:tav>
                                        <p:tav tm="100000">
                                          <p:val>
                                            <p:strVal val="#ppt_x"/>
                                          </p:val>
                                        </p:tav>
                                      </p:tavLst>
                                    </p:anim>
                                    <p:anim calcmode="lin" valueType="num">
                                      <p:cBhvr additive="base">
                                        <p:cTn id="1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8"/>
                                        </p:tgtEl>
                                        <p:attrNameLst>
                                          <p:attrName>style.visibility</p:attrName>
                                        </p:attrNameLst>
                                      </p:cBhvr>
                                      <p:to>
                                        <p:strVal val="visible"/>
                                      </p:to>
                                    </p:set>
                                    <p:anim calcmode="lin" valueType="num">
                                      <p:cBhvr additive="base">
                                        <p:cTn id="21" dur="500" fill="hold"/>
                                        <p:tgtEl>
                                          <p:spTgt spid="118"/>
                                        </p:tgtEl>
                                        <p:attrNameLst>
                                          <p:attrName>ppt_x</p:attrName>
                                        </p:attrNameLst>
                                      </p:cBhvr>
                                      <p:tavLst>
                                        <p:tav tm="0">
                                          <p:val>
                                            <p:strVal val="#ppt_x"/>
                                          </p:val>
                                        </p:tav>
                                        <p:tav tm="100000">
                                          <p:val>
                                            <p:strVal val="#ppt_x"/>
                                          </p:val>
                                        </p:tav>
                                      </p:tavLst>
                                    </p:anim>
                                    <p:anim calcmode="lin" valueType="num">
                                      <p:cBhvr additive="base">
                                        <p:cTn id="22" dur="500" fill="hold"/>
                                        <p:tgtEl>
                                          <p:spTgt spid="1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 calcmode="lin" valueType="num">
                                      <p:cBhvr additive="base">
                                        <p:cTn id="25" dur="500" fill="hold"/>
                                        <p:tgtEl>
                                          <p:spTgt spid="123"/>
                                        </p:tgtEl>
                                        <p:attrNameLst>
                                          <p:attrName>ppt_x</p:attrName>
                                        </p:attrNameLst>
                                      </p:cBhvr>
                                      <p:tavLst>
                                        <p:tav tm="0">
                                          <p:val>
                                            <p:strVal val="#ppt_x"/>
                                          </p:val>
                                        </p:tav>
                                        <p:tav tm="100000">
                                          <p:val>
                                            <p:strVal val="#ppt_x"/>
                                          </p:val>
                                        </p:tav>
                                      </p:tavLst>
                                    </p:anim>
                                    <p:anim calcmode="lin" valueType="num">
                                      <p:cBhvr additive="base">
                                        <p:cTn id="26" dur="500" fill="hold"/>
                                        <p:tgtEl>
                                          <p:spTgt spid="1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5">
                                            <p:txEl>
                                              <p:pRg st="0" end="0"/>
                                            </p:txEl>
                                          </p:spTgt>
                                        </p:tgtEl>
                                        <p:attrNameLst>
                                          <p:attrName>style.visibility</p:attrName>
                                        </p:attrNameLst>
                                      </p:cBhvr>
                                      <p:to>
                                        <p:strVal val="visible"/>
                                      </p:to>
                                    </p:set>
                                    <p:anim calcmode="lin" valueType="num">
                                      <p:cBhvr additive="base">
                                        <p:cTn id="29"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anim calcmode="lin" valueType="num">
                                      <p:cBhvr additive="base">
                                        <p:cTn id="35" dur="500" fill="hold"/>
                                        <p:tgtEl>
                                          <p:spTgt spid="120"/>
                                        </p:tgtEl>
                                        <p:attrNameLst>
                                          <p:attrName>ppt_x</p:attrName>
                                        </p:attrNameLst>
                                      </p:cBhvr>
                                      <p:tavLst>
                                        <p:tav tm="0">
                                          <p:val>
                                            <p:strVal val="#ppt_x"/>
                                          </p:val>
                                        </p:tav>
                                        <p:tav tm="100000">
                                          <p:val>
                                            <p:strVal val="#ppt_x"/>
                                          </p:val>
                                        </p:tav>
                                      </p:tavLst>
                                    </p:anim>
                                    <p:anim calcmode="lin" valueType="num">
                                      <p:cBhvr additive="base">
                                        <p:cTn id="36" dur="500" fill="hold"/>
                                        <p:tgtEl>
                                          <p:spTgt spid="1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anim calcmode="lin" valueType="num">
                                      <p:cBhvr additive="base">
                                        <p:cTn id="39" dur="500" fill="hold"/>
                                        <p:tgtEl>
                                          <p:spTgt spid="124"/>
                                        </p:tgtEl>
                                        <p:attrNameLst>
                                          <p:attrName>ppt_x</p:attrName>
                                        </p:attrNameLst>
                                      </p:cBhvr>
                                      <p:tavLst>
                                        <p:tav tm="0">
                                          <p:val>
                                            <p:strVal val="#ppt_x"/>
                                          </p:val>
                                        </p:tav>
                                        <p:tav tm="100000">
                                          <p:val>
                                            <p:strVal val="#ppt_x"/>
                                          </p:val>
                                        </p:tav>
                                      </p:tavLst>
                                    </p:anim>
                                    <p:anim calcmode="lin" valueType="num">
                                      <p:cBhvr additive="base">
                                        <p:cTn id="40" dur="500" fill="hold"/>
                                        <p:tgtEl>
                                          <p:spTgt spid="1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6">
                                            <p:txEl>
                                              <p:pRg st="0" end="0"/>
                                            </p:txEl>
                                          </p:spTgt>
                                        </p:tgtEl>
                                        <p:attrNameLst>
                                          <p:attrName>style.visibility</p:attrName>
                                        </p:attrNameLst>
                                      </p:cBhvr>
                                      <p:to>
                                        <p:strVal val="visible"/>
                                      </p:to>
                                    </p:set>
                                    <p:anim calcmode="lin" valueType="num">
                                      <p:cBhvr additive="base">
                                        <p:cTn id="43" dur="500" fill="hold"/>
                                        <p:tgtEl>
                                          <p:spTgt spid="12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7"/>
                                        </p:tgtEl>
                                        <p:attrNameLst>
                                          <p:attrName>style.visibility</p:attrName>
                                        </p:attrNameLst>
                                      </p:cBhvr>
                                      <p:to>
                                        <p:strVal val="visible"/>
                                      </p:to>
                                    </p:set>
                                    <p:anim calcmode="lin" valueType="num">
                                      <p:cBhvr additive="base">
                                        <p:cTn id="49" dur="500" fill="hold"/>
                                        <p:tgtEl>
                                          <p:spTgt spid="127"/>
                                        </p:tgtEl>
                                        <p:attrNameLst>
                                          <p:attrName>ppt_x</p:attrName>
                                        </p:attrNameLst>
                                      </p:cBhvr>
                                      <p:tavLst>
                                        <p:tav tm="0">
                                          <p:val>
                                            <p:strVal val="#ppt_x"/>
                                          </p:val>
                                        </p:tav>
                                        <p:tav tm="100000">
                                          <p:val>
                                            <p:strVal val="#ppt_x"/>
                                          </p:val>
                                        </p:tav>
                                      </p:tavLst>
                                    </p:anim>
                                    <p:anim calcmode="lin" valueType="num">
                                      <p:cBhvr additive="base">
                                        <p:cTn id="50" dur="500" fill="hold"/>
                                        <p:tgtEl>
                                          <p:spTgt spid="1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8"/>
                                        </p:tgtEl>
                                        <p:attrNameLst>
                                          <p:attrName>style.visibility</p:attrName>
                                        </p:attrNameLst>
                                      </p:cBhvr>
                                      <p:to>
                                        <p:strVal val="visible"/>
                                      </p:to>
                                    </p:set>
                                    <p:anim calcmode="lin" valueType="num">
                                      <p:cBhvr additive="base">
                                        <p:cTn id="53" dur="500" fill="hold"/>
                                        <p:tgtEl>
                                          <p:spTgt spid="128"/>
                                        </p:tgtEl>
                                        <p:attrNameLst>
                                          <p:attrName>ppt_x</p:attrName>
                                        </p:attrNameLst>
                                      </p:cBhvr>
                                      <p:tavLst>
                                        <p:tav tm="0">
                                          <p:val>
                                            <p:strVal val="#ppt_x"/>
                                          </p:val>
                                        </p:tav>
                                        <p:tav tm="100000">
                                          <p:val>
                                            <p:strVal val="#ppt_x"/>
                                          </p:val>
                                        </p:tav>
                                      </p:tavLst>
                                    </p:anim>
                                    <p:anim calcmode="lin" valueType="num">
                                      <p:cBhvr additive="base">
                                        <p:cTn id="54" dur="500" fill="hold"/>
                                        <p:tgtEl>
                                          <p:spTgt spid="1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29">
                                            <p:txEl>
                                              <p:pRg st="0" end="0"/>
                                            </p:txEl>
                                          </p:spTgt>
                                        </p:tgtEl>
                                        <p:attrNameLst>
                                          <p:attrName>style.visibility</p:attrName>
                                        </p:attrNameLst>
                                      </p:cBhvr>
                                      <p:to>
                                        <p:strVal val="visible"/>
                                      </p:to>
                                    </p:set>
                                    <p:anim calcmode="lin" valueType="num">
                                      <p:cBhvr additive="base">
                                        <p:cTn id="57"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build="p"/>
      <p:bldP spid="123" grpId="0"/>
      <p:bldP spid="124" grpId="0"/>
      <p:bldP spid="125" grpId="0" build="p"/>
      <p:bldP spid="126" grpId="0" build="p"/>
      <p:bldP spid="128" grpId="0"/>
      <p:bldP spid="12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pic>
        <p:nvPicPr>
          <p:cNvPr id="98" name="Shape 98" descr="Closeup from the side of a hand pushing a knob on an audio mixer"/>
          <p:cNvPicPr preferRelativeResize="0"/>
          <p:nvPr/>
        </p:nvPicPr>
        <p:blipFill rotWithShape="1">
          <a:blip r:embed="rId3">
            <a:alphaModFix/>
          </a:blip>
          <a:srcRect l="7506" r="42247" b="15419"/>
          <a:stretch/>
        </p:blipFill>
        <p:spPr>
          <a:xfrm>
            <a:off x="-9150" y="0"/>
            <a:ext cx="4594498" cy="5143500"/>
          </a:xfrm>
          <a:prstGeom prst="rect">
            <a:avLst/>
          </a:prstGeom>
          <a:noFill/>
          <a:ln>
            <a:noFill/>
          </a:ln>
        </p:spPr>
      </p:pic>
      <p:sp>
        <p:nvSpPr>
          <p:cNvPr id="99" name="Shape 99"/>
          <p:cNvSpPr txBox="1">
            <a:spLocks noGrp="1"/>
          </p:cNvSpPr>
          <p:nvPr>
            <p:ph type="title"/>
          </p:nvPr>
        </p:nvSpPr>
        <p:spPr>
          <a:xfrm>
            <a:off x="265500" y="1830600"/>
            <a:ext cx="4045199" cy="1482300"/>
          </a:xfrm>
          <a:prstGeom prst="rect">
            <a:avLst/>
          </a:prstGeom>
        </p:spPr>
        <p:txBody>
          <a:bodyPr lIns="91425" tIns="91425" rIns="91425" bIns="91425" anchor="ctr" anchorCtr="0">
            <a:noAutofit/>
          </a:bodyPr>
          <a:lstStyle/>
          <a:p>
            <a:pPr lvl="0"/>
            <a:r>
              <a:rPr lang="de-DE" dirty="0">
                <a:solidFill>
                  <a:schemeClr val="lt1"/>
                </a:solidFill>
              </a:rPr>
              <a:t>Harmonisierung VDA und AIAG </a:t>
            </a:r>
            <a:br>
              <a:rPr lang="de-DE" dirty="0">
                <a:solidFill>
                  <a:schemeClr val="lt1"/>
                </a:solidFill>
              </a:rPr>
            </a:br>
            <a:r>
              <a:rPr lang="en" sz="1400" dirty="0">
                <a:solidFill>
                  <a:schemeClr val="lt1"/>
                </a:solidFill>
              </a:rPr>
              <a:t>Der </a:t>
            </a:r>
            <a:r>
              <a:rPr lang="de-DE" sz="1400" dirty="0">
                <a:solidFill>
                  <a:schemeClr val="lt1"/>
                </a:solidFill>
              </a:rPr>
              <a:t>Internationale Standardisierung für eine robuste, genaue und vollständige FMEA</a:t>
            </a:r>
            <a:endParaRPr lang="en" sz="1400" dirty="0">
              <a:solidFill>
                <a:schemeClr val="lt1"/>
              </a:solidFill>
            </a:endParaRPr>
          </a:p>
          <a:p>
            <a:pPr lvl="0" rtl="0">
              <a:spcBef>
                <a:spcPts val="0"/>
              </a:spcBef>
              <a:buNone/>
            </a:pPr>
            <a:endParaRPr dirty="0">
              <a:solidFill>
                <a:schemeClr val="lt1"/>
              </a:solidFill>
            </a:endParaRPr>
          </a:p>
        </p:txBody>
      </p:sp>
      <p:sp>
        <p:nvSpPr>
          <p:cNvPr id="100" name="Shape 100"/>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r>
              <a:rPr lang="de-DE" dirty="0"/>
              <a:t>Rückkopplungen APQP, SPC und REKL im CAQ-System </a:t>
            </a:r>
          </a:p>
          <a:p>
            <a:pPr lvl="0"/>
            <a:r>
              <a:rPr lang="de-DE" dirty="0"/>
              <a:t>Systemreaktionen mit </a:t>
            </a:r>
            <a:r>
              <a:rPr lang="de-DE" dirty="0" err="1"/>
              <a:t>Remindern</a:t>
            </a:r>
            <a:r>
              <a:rPr lang="de-DE" dirty="0"/>
              <a:t> und automatischer </a:t>
            </a:r>
            <a:r>
              <a:rPr lang="de-DE" dirty="0" err="1"/>
              <a:t>Maßnahmnenerzeugung</a:t>
            </a:r>
            <a:endParaRPr lang="de-DE" dirty="0"/>
          </a:p>
          <a:p>
            <a:pPr lvl="0"/>
            <a:r>
              <a:rPr lang="de-DE" dirty="0"/>
              <a:t>Durchverknüpfung bei Bildung neuer Revisionen</a:t>
            </a:r>
          </a:p>
          <a:p>
            <a:pPr lvl="0"/>
            <a:r>
              <a:rPr lang="de-DE" dirty="0"/>
              <a:t>Zeitersparnis bei der Datenpflege </a:t>
            </a:r>
          </a:p>
          <a:p>
            <a:pPr lvl="0"/>
            <a:r>
              <a:rPr lang="de-DE" dirty="0"/>
              <a:t>Prozess- und workflowübergreifende </a:t>
            </a:r>
            <a:r>
              <a:rPr lang="de-DE" dirty="0" err="1"/>
              <a:t>Informationsgewinnnung</a:t>
            </a:r>
            <a:endParaRPr dirty="0"/>
          </a:p>
        </p:txBody>
      </p:sp>
      <p:pic>
        <p:nvPicPr>
          <p:cNvPr id="103" name="Shape 103"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pic>
        <p:nvPicPr>
          <p:cNvPr id="3" name="Grafik 2">
            <a:extLst>
              <a:ext uri="{FF2B5EF4-FFF2-40B4-BE49-F238E27FC236}">
                <a16:creationId xmlns:a16="http://schemas.microsoft.com/office/drawing/2014/main" id="{F92A95FF-C603-4506-BB02-4307DD574AC8}"/>
              </a:ext>
            </a:extLst>
          </p:cNvPr>
          <p:cNvPicPr>
            <a:picLocks noChangeAspect="1"/>
          </p:cNvPicPr>
          <p:nvPr/>
        </p:nvPicPr>
        <p:blipFill>
          <a:blip r:embed="rId6"/>
          <a:stretch>
            <a:fillRect/>
          </a:stretch>
        </p:blipFill>
        <p:spPr>
          <a:xfrm>
            <a:off x="916274" y="3548035"/>
            <a:ext cx="2650325" cy="49282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descr="Overhead shot of young people sitting on a boardwalk"/>
          <p:cNvPicPr preferRelativeResize="0"/>
          <p:nvPr/>
        </p:nvPicPr>
        <p:blipFill rotWithShape="1">
          <a:blip r:embed="rId3">
            <a:alphaModFix/>
          </a:blip>
          <a:srcRect t="8630" r="1254" b="8063"/>
          <a:stretch/>
        </p:blipFill>
        <p:spPr>
          <a:xfrm>
            <a:off x="-30675" y="0"/>
            <a:ext cx="9174676" cy="5143501"/>
          </a:xfrm>
          <a:prstGeom prst="rect">
            <a:avLst/>
          </a:prstGeom>
          <a:noFill/>
          <a:ln>
            <a:noFill/>
          </a:ln>
        </p:spPr>
      </p:pic>
      <p:sp>
        <p:nvSpPr>
          <p:cNvPr id="234" name="Shape 234"/>
          <p:cNvSpPr txBox="1">
            <a:spLocks noGrp="1"/>
          </p:cNvSpPr>
          <p:nvPr>
            <p:ph type="title"/>
          </p:nvPr>
        </p:nvSpPr>
        <p:spPr>
          <a:xfrm>
            <a:off x="490250" y="747325"/>
            <a:ext cx="4439100" cy="3831900"/>
          </a:xfrm>
          <a:prstGeom prst="rect">
            <a:avLst/>
          </a:prstGeom>
        </p:spPr>
        <p:txBody>
          <a:bodyPr lIns="91425" tIns="91425" rIns="91425" bIns="91425" anchor="ctr" anchorCtr="0">
            <a:noAutofit/>
          </a:bodyPr>
          <a:lstStyle/>
          <a:p>
            <a:pPr lvl="0" rtl="0">
              <a:spcBef>
                <a:spcPts val="0"/>
              </a:spcBef>
              <a:spcAft>
                <a:spcPts val="1000"/>
              </a:spcAft>
              <a:buNone/>
            </a:pPr>
            <a:endParaRPr sz="3000" b="1"/>
          </a:p>
          <a:p>
            <a:pPr lvl="0" rtl="0">
              <a:spcBef>
                <a:spcPts val="0"/>
              </a:spcBef>
              <a:spcAft>
                <a:spcPts val="1000"/>
              </a:spcAft>
              <a:buNone/>
            </a:pPr>
            <a:r>
              <a:rPr lang="en" sz="2400"/>
              <a:t>Reduzieren Sie Ihre Risikomatrix und machen Sie mehr aus Ihren Daten</a:t>
            </a:r>
          </a:p>
          <a:p>
            <a:pPr lvl="0" rtl="0">
              <a:spcBef>
                <a:spcPts val="0"/>
              </a:spcBef>
              <a:spcAft>
                <a:spcPts val="1000"/>
              </a:spcAft>
              <a:buNone/>
            </a:pPr>
            <a:r>
              <a:rPr lang="en" sz="2400"/>
              <a:t>Prozesse nicht nur  beherrschen, sondern auch bewerten </a:t>
            </a:r>
          </a:p>
          <a:p>
            <a:pPr lvl="0" rtl="0">
              <a:spcBef>
                <a:spcPts val="0"/>
              </a:spcBef>
              <a:spcAft>
                <a:spcPts val="1000"/>
              </a:spcAft>
              <a:buNone/>
            </a:pPr>
            <a:endParaRPr sz="2400"/>
          </a:p>
          <a:p>
            <a:pPr lvl="0" rtl="0">
              <a:spcBef>
                <a:spcPts val="0"/>
              </a:spcBef>
              <a:spcAft>
                <a:spcPts val="1000"/>
              </a:spcAft>
              <a:buNone/>
            </a:pPr>
            <a:r>
              <a:rPr lang="en" sz="1400"/>
              <a:t>Prozesslenkung und Analyse</a:t>
            </a:r>
          </a:p>
          <a:p>
            <a:pPr lvl="0" rtl="0">
              <a:spcBef>
                <a:spcPts val="0"/>
              </a:spcBef>
              <a:spcAft>
                <a:spcPts val="1000"/>
              </a:spcAft>
              <a:buNone/>
            </a:pPr>
            <a:endParaRPr sz="3000"/>
          </a:p>
          <a:p>
            <a:pPr lvl="0" rtl="0">
              <a:spcBef>
                <a:spcPts val="0"/>
              </a:spcBef>
              <a:spcAft>
                <a:spcPts val="1000"/>
              </a:spcAft>
              <a:buNone/>
            </a:pPr>
            <a:endParaRPr sz="3000"/>
          </a:p>
        </p:txBody>
      </p:sp>
      <p:grpSp>
        <p:nvGrpSpPr>
          <p:cNvPr id="235" name="Shape 235"/>
          <p:cNvGrpSpPr/>
          <p:nvPr/>
        </p:nvGrpSpPr>
        <p:grpSpPr>
          <a:xfrm>
            <a:off x="5212393" y="864519"/>
            <a:ext cx="3307407" cy="3307407"/>
            <a:chOff x="5212393" y="864519"/>
            <a:chExt cx="3307407" cy="3307407"/>
          </a:xfrm>
        </p:grpSpPr>
        <p:sp>
          <p:nvSpPr>
            <p:cNvPr id="236" name="Shape 236"/>
            <p:cNvSpPr/>
            <p:nvPr/>
          </p:nvSpPr>
          <p:spPr>
            <a:xfrm>
              <a:off x="5212393" y="86451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37" name="Shape 237"/>
            <p:cNvSpPr/>
            <p:nvPr/>
          </p:nvSpPr>
          <p:spPr>
            <a:xfrm>
              <a:off x="5549484" y="86451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38" name="Shape 238"/>
            <p:cNvSpPr/>
            <p:nvPr/>
          </p:nvSpPr>
          <p:spPr>
            <a:xfrm>
              <a:off x="5886575"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39" name="Shape 239"/>
            <p:cNvSpPr/>
            <p:nvPr/>
          </p:nvSpPr>
          <p:spPr>
            <a:xfrm>
              <a:off x="622366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0" name="Shape 240"/>
            <p:cNvSpPr/>
            <p:nvPr/>
          </p:nvSpPr>
          <p:spPr>
            <a:xfrm>
              <a:off x="656075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1" name="Shape 241"/>
            <p:cNvSpPr/>
            <p:nvPr/>
          </p:nvSpPr>
          <p:spPr>
            <a:xfrm>
              <a:off x="689784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2" name="Shape 242"/>
            <p:cNvSpPr/>
            <p:nvPr/>
          </p:nvSpPr>
          <p:spPr>
            <a:xfrm>
              <a:off x="723493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3" name="Shape 243"/>
            <p:cNvSpPr/>
            <p:nvPr/>
          </p:nvSpPr>
          <p:spPr>
            <a:xfrm>
              <a:off x="757202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4" name="Shape 244"/>
            <p:cNvSpPr/>
            <p:nvPr/>
          </p:nvSpPr>
          <p:spPr>
            <a:xfrm>
              <a:off x="790911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5" name="Shape 245"/>
            <p:cNvSpPr/>
            <p:nvPr/>
          </p:nvSpPr>
          <p:spPr>
            <a:xfrm>
              <a:off x="8246200"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6" name="Shape 246"/>
            <p:cNvSpPr/>
            <p:nvPr/>
          </p:nvSpPr>
          <p:spPr>
            <a:xfrm>
              <a:off x="5212393" y="120160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7" name="Shape 247"/>
            <p:cNvSpPr/>
            <p:nvPr/>
          </p:nvSpPr>
          <p:spPr>
            <a:xfrm>
              <a:off x="5549484" y="120160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8" name="Shape 248"/>
            <p:cNvSpPr/>
            <p:nvPr/>
          </p:nvSpPr>
          <p:spPr>
            <a:xfrm>
              <a:off x="5886575" y="1201621"/>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9" name="Shape 249"/>
            <p:cNvSpPr/>
            <p:nvPr/>
          </p:nvSpPr>
          <p:spPr>
            <a:xfrm>
              <a:off x="622366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0" name="Shape 250"/>
            <p:cNvSpPr/>
            <p:nvPr/>
          </p:nvSpPr>
          <p:spPr>
            <a:xfrm>
              <a:off x="656075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1" name="Shape 251"/>
            <p:cNvSpPr/>
            <p:nvPr/>
          </p:nvSpPr>
          <p:spPr>
            <a:xfrm>
              <a:off x="689784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2" name="Shape 252"/>
            <p:cNvSpPr/>
            <p:nvPr/>
          </p:nvSpPr>
          <p:spPr>
            <a:xfrm>
              <a:off x="723493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3" name="Shape 253"/>
            <p:cNvSpPr/>
            <p:nvPr/>
          </p:nvSpPr>
          <p:spPr>
            <a:xfrm>
              <a:off x="757202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4" name="Shape 254"/>
            <p:cNvSpPr/>
            <p:nvPr/>
          </p:nvSpPr>
          <p:spPr>
            <a:xfrm>
              <a:off x="790911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5" name="Shape 255"/>
            <p:cNvSpPr/>
            <p:nvPr/>
          </p:nvSpPr>
          <p:spPr>
            <a:xfrm>
              <a:off x="8246200"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6" name="Shape 256"/>
            <p:cNvSpPr/>
            <p:nvPr/>
          </p:nvSpPr>
          <p:spPr>
            <a:xfrm>
              <a:off x="5212393"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7" name="Shape 257"/>
            <p:cNvSpPr/>
            <p:nvPr/>
          </p:nvSpPr>
          <p:spPr>
            <a:xfrm>
              <a:off x="5549484"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8" name="Shape 258"/>
            <p:cNvSpPr/>
            <p:nvPr/>
          </p:nvSpPr>
          <p:spPr>
            <a:xfrm>
              <a:off x="5886575"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9" name="Shape 259"/>
            <p:cNvSpPr/>
            <p:nvPr/>
          </p:nvSpPr>
          <p:spPr>
            <a:xfrm>
              <a:off x="622366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0" name="Shape 260"/>
            <p:cNvSpPr/>
            <p:nvPr/>
          </p:nvSpPr>
          <p:spPr>
            <a:xfrm>
              <a:off x="656075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1" name="Shape 261"/>
            <p:cNvSpPr/>
            <p:nvPr/>
          </p:nvSpPr>
          <p:spPr>
            <a:xfrm>
              <a:off x="689784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2" name="Shape 262"/>
            <p:cNvSpPr/>
            <p:nvPr/>
          </p:nvSpPr>
          <p:spPr>
            <a:xfrm>
              <a:off x="723493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3" name="Shape 263"/>
            <p:cNvSpPr/>
            <p:nvPr/>
          </p:nvSpPr>
          <p:spPr>
            <a:xfrm>
              <a:off x="757202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4" name="Shape 264"/>
            <p:cNvSpPr/>
            <p:nvPr/>
          </p:nvSpPr>
          <p:spPr>
            <a:xfrm>
              <a:off x="790911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5" name="Shape 265"/>
            <p:cNvSpPr/>
            <p:nvPr/>
          </p:nvSpPr>
          <p:spPr>
            <a:xfrm>
              <a:off x="8246200"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6" name="Shape 266"/>
            <p:cNvSpPr/>
            <p:nvPr/>
          </p:nvSpPr>
          <p:spPr>
            <a:xfrm>
              <a:off x="5212393"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7" name="Shape 267"/>
            <p:cNvSpPr/>
            <p:nvPr/>
          </p:nvSpPr>
          <p:spPr>
            <a:xfrm>
              <a:off x="5549484"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8" name="Shape 268"/>
            <p:cNvSpPr/>
            <p:nvPr/>
          </p:nvSpPr>
          <p:spPr>
            <a:xfrm>
              <a:off x="5886575"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9" name="Shape 269"/>
            <p:cNvSpPr/>
            <p:nvPr/>
          </p:nvSpPr>
          <p:spPr>
            <a:xfrm>
              <a:off x="6223662"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0" name="Shape 270"/>
            <p:cNvSpPr/>
            <p:nvPr/>
          </p:nvSpPr>
          <p:spPr>
            <a:xfrm>
              <a:off x="6560753"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1" name="Shape 271"/>
            <p:cNvSpPr/>
            <p:nvPr/>
          </p:nvSpPr>
          <p:spPr>
            <a:xfrm>
              <a:off x="6897843"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2" name="Shape 272"/>
            <p:cNvSpPr/>
            <p:nvPr/>
          </p:nvSpPr>
          <p:spPr>
            <a:xfrm>
              <a:off x="7234932"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3" name="Shape 273"/>
            <p:cNvSpPr/>
            <p:nvPr/>
          </p:nvSpPr>
          <p:spPr>
            <a:xfrm>
              <a:off x="7572022"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4" name="Shape 274"/>
            <p:cNvSpPr/>
            <p:nvPr/>
          </p:nvSpPr>
          <p:spPr>
            <a:xfrm>
              <a:off x="7909113"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5" name="Shape 275"/>
            <p:cNvSpPr/>
            <p:nvPr/>
          </p:nvSpPr>
          <p:spPr>
            <a:xfrm>
              <a:off x="8246200"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6" name="Shape 276"/>
            <p:cNvSpPr/>
            <p:nvPr/>
          </p:nvSpPr>
          <p:spPr>
            <a:xfrm>
              <a:off x="5212393" y="221287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77" name="Shape 277"/>
            <p:cNvSpPr/>
            <p:nvPr/>
          </p:nvSpPr>
          <p:spPr>
            <a:xfrm>
              <a:off x="5549484"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8" name="Shape 278"/>
            <p:cNvSpPr/>
            <p:nvPr/>
          </p:nvSpPr>
          <p:spPr>
            <a:xfrm>
              <a:off x="5886575"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9" name="Shape 279"/>
            <p:cNvSpPr/>
            <p:nvPr/>
          </p:nvSpPr>
          <p:spPr>
            <a:xfrm>
              <a:off x="6223662"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0" name="Shape 280"/>
            <p:cNvSpPr/>
            <p:nvPr/>
          </p:nvSpPr>
          <p:spPr>
            <a:xfrm>
              <a:off x="6560753"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1" name="Shape 281"/>
            <p:cNvSpPr/>
            <p:nvPr/>
          </p:nvSpPr>
          <p:spPr>
            <a:xfrm>
              <a:off x="6897843"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2" name="Shape 282"/>
            <p:cNvSpPr/>
            <p:nvPr/>
          </p:nvSpPr>
          <p:spPr>
            <a:xfrm>
              <a:off x="7234932"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3" name="Shape 283"/>
            <p:cNvSpPr/>
            <p:nvPr/>
          </p:nvSpPr>
          <p:spPr>
            <a:xfrm>
              <a:off x="7572022"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4" name="Shape 284"/>
            <p:cNvSpPr/>
            <p:nvPr/>
          </p:nvSpPr>
          <p:spPr>
            <a:xfrm>
              <a:off x="7909113" y="2212878"/>
              <a:ext cx="273600" cy="273600"/>
            </a:xfrm>
            <a:prstGeom prst="rect">
              <a:avLst/>
            </a:prstGeom>
            <a:solidFill>
              <a:srgbClr val="FF00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5" name="Shape 285"/>
            <p:cNvSpPr/>
            <p:nvPr/>
          </p:nvSpPr>
          <p:spPr>
            <a:xfrm>
              <a:off x="8246200"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6" name="Shape 286"/>
            <p:cNvSpPr/>
            <p:nvPr/>
          </p:nvSpPr>
          <p:spPr>
            <a:xfrm>
              <a:off x="5212393" y="254996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87" name="Shape 287"/>
            <p:cNvSpPr/>
            <p:nvPr/>
          </p:nvSpPr>
          <p:spPr>
            <a:xfrm>
              <a:off x="5549484" y="254996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88" name="Shape 288"/>
            <p:cNvSpPr/>
            <p:nvPr/>
          </p:nvSpPr>
          <p:spPr>
            <a:xfrm>
              <a:off x="5886575"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9" name="Shape 289"/>
            <p:cNvSpPr/>
            <p:nvPr/>
          </p:nvSpPr>
          <p:spPr>
            <a:xfrm>
              <a:off x="6223662" y="2549968"/>
              <a:ext cx="273600" cy="273600"/>
            </a:xfrm>
            <a:prstGeom prst="rect">
              <a:avLst/>
            </a:prstGeom>
            <a:solidFill>
              <a:srgbClr val="FF9900"/>
            </a:solidFill>
            <a:ln>
              <a:noFill/>
            </a:ln>
          </p:spPr>
          <p:txBody>
            <a:bodyPr lIns="91425" tIns="91425" rIns="91425" bIns="91425" anchor="ctr" anchorCtr="0">
              <a:noAutofit/>
            </a:bodyPr>
            <a:lstStyle/>
            <a:p>
              <a:pPr lvl="0" rtl="0">
                <a:spcBef>
                  <a:spcPts val="0"/>
                </a:spcBef>
                <a:buNone/>
              </a:pPr>
              <a:endParaRPr/>
            </a:p>
          </p:txBody>
        </p:sp>
        <p:sp>
          <p:nvSpPr>
            <p:cNvPr id="290" name="Shape 290"/>
            <p:cNvSpPr/>
            <p:nvPr/>
          </p:nvSpPr>
          <p:spPr>
            <a:xfrm>
              <a:off x="6560753"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1" name="Shape 291"/>
            <p:cNvSpPr/>
            <p:nvPr/>
          </p:nvSpPr>
          <p:spPr>
            <a:xfrm>
              <a:off x="6897843"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2" name="Shape 292"/>
            <p:cNvSpPr/>
            <p:nvPr/>
          </p:nvSpPr>
          <p:spPr>
            <a:xfrm>
              <a:off x="7234932"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3" name="Shape 293"/>
            <p:cNvSpPr/>
            <p:nvPr/>
          </p:nvSpPr>
          <p:spPr>
            <a:xfrm>
              <a:off x="7572022"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4" name="Shape 294"/>
            <p:cNvSpPr/>
            <p:nvPr/>
          </p:nvSpPr>
          <p:spPr>
            <a:xfrm>
              <a:off x="7909113"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5" name="Shape 295"/>
            <p:cNvSpPr/>
            <p:nvPr/>
          </p:nvSpPr>
          <p:spPr>
            <a:xfrm>
              <a:off x="8246200"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6" name="Shape 296"/>
            <p:cNvSpPr/>
            <p:nvPr/>
          </p:nvSpPr>
          <p:spPr>
            <a:xfrm>
              <a:off x="5212393"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7" name="Shape 297"/>
            <p:cNvSpPr/>
            <p:nvPr/>
          </p:nvSpPr>
          <p:spPr>
            <a:xfrm>
              <a:off x="5549484"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8" name="Shape 298"/>
            <p:cNvSpPr/>
            <p:nvPr/>
          </p:nvSpPr>
          <p:spPr>
            <a:xfrm>
              <a:off x="5886575"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9" name="Shape 299"/>
            <p:cNvSpPr/>
            <p:nvPr/>
          </p:nvSpPr>
          <p:spPr>
            <a:xfrm>
              <a:off x="6223662"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0" name="Shape 300"/>
            <p:cNvSpPr/>
            <p:nvPr/>
          </p:nvSpPr>
          <p:spPr>
            <a:xfrm>
              <a:off x="6560753"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1" name="Shape 301"/>
            <p:cNvSpPr/>
            <p:nvPr/>
          </p:nvSpPr>
          <p:spPr>
            <a:xfrm>
              <a:off x="6897843"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2" name="Shape 302"/>
            <p:cNvSpPr/>
            <p:nvPr/>
          </p:nvSpPr>
          <p:spPr>
            <a:xfrm>
              <a:off x="7234932"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3" name="Shape 303"/>
            <p:cNvSpPr/>
            <p:nvPr/>
          </p:nvSpPr>
          <p:spPr>
            <a:xfrm>
              <a:off x="7572022"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4" name="Shape 304"/>
            <p:cNvSpPr/>
            <p:nvPr/>
          </p:nvSpPr>
          <p:spPr>
            <a:xfrm>
              <a:off x="7909113" y="2887057"/>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305" name="Shape 305"/>
            <p:cNvSpPr/>
            <p:nvPr/>
          </p:nvSpPr>
          <p:spPr>
            <a:xfrm>
              <a:off x="8246200" y="2887057"/>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306" name="Shape 306"/>
            <p:cNvSpPr/>
            <p:nvPr/>
          </p:nvSpPr>
          <p:spPr>
            <a:xfrm>
              <a:off x="521239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7" name="Shape 307"/>
            <p:cNvSpPr/>
            <p:nvPr/>
          </p:nvSpPr>
          <p:spPr>
            <a:xfrm>
              <a:off x="5549484"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8" name="Shape 308"/>
            <p:cNvSpPr/>
            <p:nvPr/>
          </p:nvSpPr>
          <p:spPr>
            <a:xfrm>
              <a:off x="5886575"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9" name="Shape 309"/>
            <p:cNvSpPr/>
            <p:nvPr/>
          </p:nvSpPr>
          <p:spPr>
            <a:xfrm>
              <a:off x="6223662"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0" name="Shape 310"/>
            <p:cNvSpPr/>
            <p:nvPr/>
          </p:nvSpPr>
          <p:spPr>
            <a:xfrm>
              <a:off x="656075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1" name="Shape 311"/>
            <p:cNvSpPr/>
            <p:nvPr/>
          </p:nvSpPr>
          <p:spPr>
            <a:xfrm>
              <a:off x="689784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2" name="Shape 312"/>
            <p:cNvSpPr/>
            <p:nvPr/>
          </p:nvSpPr>
          <p:spPr>
            <a:xfrm>
              <a:off x="7234932"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3" name="Shape 313"/>
            <p:cNvSpPr/>
            <p:nvPr/>
          </p:nvSpPr>
          <p:spPr>
            <a:xfrm>
              <a:off x="7572022"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4" name="Shape 314"/>
            <p:cNvSpPr/>
            <p:nvPr/>
          </p:nvSpPr>
          <p:spPr>
            <a:xfrm>
              <a:off x="7909113"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5" name="Shape 315"/>
            <p:cNvSpPr/>
            <p:nvPr/>
          </p:nvSpPr>
          <p:spPr>
            <a:xfrm>
              <a:off x="8246200"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6" name="Shape 316"/>
            <p:cNvSpPr/>
            <p:nvPr/>
          </p:nvSpPr>
          <p:spPr>
            <a:xfrm>
              <a:off x="521239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7" name="Shape 317"/>
            <p:cNvSpPr/>
            <p:nvPr/>
          </p:nvSpPr>
          <p:spPr>
            <a:xfrm>
              <a:off x="5549484"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8" name="Shape 318"/>
            <p:cNvSpPr/>
            <p:nvPr/>
          </p:nvSpPr>
          <p:spPr>
            <a:xfrm>
              <a:off x="5886575"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9" name="Shape 319"/>
            <p:cNvSpPr/>
            <p:nvPr/>
          </p:nvSpPr>
          <p:spPr>
            <a:xfrm>
              <a:off x="6223662"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0" name="Shape 320"/>
            <p:cNvSpPr/>
            <p:nvPr/>
          </p:nvSpPr>
          <p:spPr>
            <a:xfrm>
              <a:off x="656075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1" name="Shape 321"/>
            <p:cNvSpPr/>
            <p:nvPr/>
          </p:nvSpPr>
          <p:spPr>
            <a:xfrm>
              <a:off x="689784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2" name="Shape 322"/>
            <p:cNvSpPr/>
            <p:nvPr/>
          </p:nvSpPr>
          <p:spPr>
            <a:xfrm>
              <a:off x="7234932"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3" name="Shape 323"/>
            <p:cNvSpPr/>
            <p:nvPr/>
          </p:nvSpPr>
          <p:spPr>
            <a:xfrm>
              <a:off x="7572022"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4" name="Shape 324"/>
            <p:cNvSpPr/>
            <p:nvPr/>
          </p:nvSpPr>
          <p:spPr>
            <a:xfrm>
              <a:off x="7909113"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5" name="Shape 325"/>
            <p:cNvSpPr/>
            <p:nvPr/>
          </p:nvSpPr>
          <p:spPr>
            <a:xfrm>
              <a:off x="8246200"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6" name="Shape 326"/>
            <p:cNvSpPr/>
            <p:nvPr/>
          </p:nvSpPr>
          <p:spPr>
            <a:xfrm>
              <a:off x="521239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7" name="Shape 327"/>
            <p:cNvSpPr/>
            <p:nvPr/>
          </p:nvSpPr>
          <p:spPr>
            <a:xfrm>
              <a:off x="5549484"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5886575"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6223662" y="3898326"/>
              <a:ext cx="273600" cy="273600"/>
            </a:xfrm>
            <a:prstGeom prst="rect">
              <a:avLst/>
            </a:prstGeom>
            <a:solidFill>
              <a:srgbClr val="00FF00"/>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p:nvPr/>
          </p:nvSpPr>
          <p:spPr>
            <a:xfrm>
              <a:off x="656075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689784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7234932"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7572022"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7909113"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35" name="Shape 335"/>
            <p:cNvSpPr/>
            <p:nvPr/>
          </p:nvSpPr>
          <p:spPr>
            <a:xfrm>
              <a:off x="8246200"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grpSp>
      <p:sp>
        <p:nvSpPr>
          <p:cNvPr id="336" name="Shape 336"/>
          <p:cNvSpPr txBox="1"/>
          <p:nvPr/>
        </p:nvSpPr>
        <p:spPr>
          <a:xfrm>
            <a:off x="6960475" y="1040075"/>
            <a:ext cx="1236600" cy="5949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durchgängig integrieren</a:t>
            </a:r>
          </a:p>
        </p:txBody>
      </p:sp>
      <p:sp>
        <p:nvSpPr>
          <p:cNvPr id="337" name="Shape 337"/>
          <p:cNvSpPr txBox="1"/>
          <p:nvPr/>
        </p:nvSpPr>
        <p:spPr>
          <a:xfrm>
            <a:off x="7032075" y="2806975"/>
            <a:ext cx="1340400" cy="5415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ganzheitlich  betrachten</a:t>
            </a:r>
          </a:p>
        </p:txBody>
      </p:sp>
      <p:sp>
        <p:nvSpPr>
          <p:cNvPr id="338" name="Shape 338"/>
          <p:cNvSpPr txBox="1"/>
          <p:nvPr/>
        </p:nvSpPr>
        <p:spPr>
          <a:xfrm>
            <a:off x="5383725" y="3119750"/>
            <a:ext cx="1236600" cy="5949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automatisch informieren</a:t>
            </a:r>
          </a:p>
        </p:txBody>
      </p:sp>
      <p:sp>
        <p:nvSpPr>
          <p:cNvPr id="339" name="Shape 339"/>
          <p:cNvSpPr txBox="1"/>
          <p:nvPr/>
        </p:nvSpPr>
        <p:spPr>
          <a:xfrm>
            <a:off x="5717275" y="1898650"/>
            <a:ext cx="1699800" cy="4356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Kennzahlen bilden</a:t>
            </a:r>
          </a:p>
        </p:txBody>
      </p:sp>
      <p:pic>
        <p:nvPicPr>
          <p:cNvPr id="340" name="Shape 340" descr="pdap75logo.gif">
            <a:hlinkClick r:id="rId4"/>
          </p:cNvPr>
          <p:cNvPicPr preferRelativeResize="0"/>
          <p:nvPr/>
        </p:nvPicPr>
        <p:blipFill>
          <a:blip r:embed="rId5">
            <a:alphaModFix/>
          </a:blip>
          <a:stretch>
            <a:fillRect/>
          </a:stretch>
        </p:blipFill>
        <p:spPr>
          <a:xfrm>
            <a:off x="490250" y="3896325"/>
            <a:ext cx="2286649" cy="894540"/>
          </a:xfrm>
          <a:prstGeom prst="rect">
            <a:avLst/>
          </a:prstGeom>
          <a:noFill/>
          <a:ln>
            <a:noFill/>
          </a:ln>
        </p:spPr>
      </p:pic>
      <p:sp>
        <p:nvSpPr>
          <p:cNvPr id="341" name="Shape 341"/>
          <p:cNvSpPr txBox="1"/>
          <p:nvPr/>
        </p:nvSpPr>
        <p:spPr>
          <a:xfrm>
            <a:off x="2981025" y="3348475"/>
            <a:ext cx="2402700" cy="16326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lt1"/>
                </a:solidFill>
                <a:latin typeface="Roboto"/>
                <a:ea typeface="Roboto"/>
                <a:cs typeface="Roboto"/>
                <a:sym typeface="Roboto"/>
              </a:rPr>
              <a:t>Steinmetzstr. 3</a:t>
            </a:r>
          </a:p>
          <a:p>
            <a:pPr lvl="0" rtl="0">
              <a:spcBef>
                <a:spcPts val="0"/>
              </a:spcBef>
              <a:buNone/>
            </a:pPr>
            <a:r>
              <a:rPr lang="en">
                <a:solidFill>
                  <a:schemeClr val="lt1"/>
                </a:solidFill>
                <a:latin typeface="Roboto"/>
                <a:ea typeface="Roboto"/>
                <a:cs typeface="Roboto"/>
                <a:sym typeface="Roboto"/>
              </a:rPr>
              <a:t>D-23556 Lübeck</a:t>
            </a:r>
          </a:p>
          <a:p>
            <a:pPr lvl="0" rtl="0">
              <a:spcBef>
                <a:spcPts val="0"/>
              </a:spcBef>
              <a:buNone/>
            </a:pPr>
            <a:endParaRPr>
              <a:solidFill>
                <a:schemeClr val="lt1"/>
              </a:solidFill>
              <a:latin typeface="Roboto"/>
              <a:ea typeface="Roboto"/>
              <a:cs typeface="Roboto"/>
              <a:sym typeface="Roboto"/>
            </a:endParaRPr>
          </a:p>
          <a:p>
            <a:pPr lvl="0" rtl="0">
              <a:spcBef>
                <a:spcPts val="0"/>
              </a:spcBef>
              <a:buNone/>
            </a:pPr>
            <a:r>
              <a:rPr lang="en">
                <a:solidFill>
                  <a:schemeClr val="lt1"/>
                </a:solidFill>
                <a:latin typeface="Roboto"/>
                <a:ea typeface="Roboto"/>
                <a:cs typeface="Roboto"/>
                <a:sym typeface="Roboto"/>
              </a:rPr>
              <a:t>Tel.: 0451-87360-0</a:t>
            </a:r>
          </a:p>
          <a:p>
            <a:pPr lvl="0" rtl="0">
              <a:spcBef>
                <a:spcPts val="0"/>
              </a:spcBef>
              <a:buNone/>
            </a:pPr>
            <a:r>
              <a:rPr lang="en">
                <a:solidFill>
                  <a:schemeClr val="lt1"/>
                </a:solidFill>
                <a:latin typeface="Roboto"/>
                <a:ea typeface="Roboto"/>
                <a:cs typeface="Roboto"/>
                <a:sym typeface="Roboto"/>
              </a:rPr>
              <a:t>www.pdap.de</a:t>
            </a:r>
          </a:p>
          <a:p>
            <a:pPr lvl="0" rtl="0">
              <a:spcBef>
                <a:spcPts val="0"/>
              </a:spcBef>
              <a:buNone/>
            </a:pPr>
            <a:r>
              <a:rPr lang="en">
                <a:solidFill>
                  <a:schemeClr val="lt1"/>
                </a:solidFill>
                <a:latin typeface="Roboto"/>
                <a:ea typeface="Roboto"/>
                <a:cs typeface="Roboto"/>
                <a:sym typeface="Roboto"/>
              </a:rPr>
              <a:t>info@pdap.de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0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000"/>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Effect transition="in" filter="fade">
                                      <p:cBhvr>
                                        <p:cTn id="2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60950" y="2065350"/>
            <a:ext cx="3687300" cy="1012800"/>
          </a:xfrm>
          <a:prstGeom prst="rect">
            <a:avLst/>
          </a:prstGeom>
        </p:spPr>
        <p:txBody>
          <a:bodyPr lIns="91425" tIns="91425" rIns="91425" bIns="91425" anchor="ctr" anchorCtr="0">
            <a:noAutofit/>
          </a:bodyPr>
          <a:lstStyle/>
          <a:p>
            <a:pPr lvl="0" rtl="0">
              <a:spcBef>
                <a:spcPts val="0"/>
              </a:spcBef>
              <a:buNone/>
            </a:pPr>
            <a:r>
              <a:rPr lang="en"/>
              <a:t>Q&amp;A</a:t>
            </a:r>
          </a:p>
        </p:txBody>
      </p:sp>
      <p:sp>
        <p:nvSpPr>
          <p:cNvPr id="347" name="Shape 347"/>
          <p:cNvSpPr txBox="1"/>
          <p:nvPr/>
        </p:nvSpPr>
        <p:spPr>
          <a:xfrm>
            <a:off x="3219189" y="572850"/>
            <a:ext cx="5463861" cy="39978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000"/>
              </a:spcAft>
              <a:buNone/>
            </a:pPr>
            <a:r>
              <a:rPr lang="en" sz="1800" b="1" i="1" dirty="0">
                <a:solidFill>
                  <a:srgbClr val="FAFAFA"/>
                </a:solidFill>
                <a:latin typeface="Roboto"/>
                <a:ea typeface="Roboto"/>
                <a:cs typeface="Roboto"/>
                <a:sym typeface="Roboto"/>
              </a:rPr>
              <a:t>Zeit für Fragen </a:t>
            </a:r>
          </a:p>
          <a:p>
            <a:pPr lvl="0">
              <a:lnSpc>
                <a:spcPct val="115000"/>
              </a:lnSpc>
              <a:spcAft>
                <a:spcPts val="1000"/>
              </a:spcAft>
            </a:pPr>
            <a:r>
              <a:rPr lang="en" sz="1600" i="1" dirty="0">
                <a:solidFill>
                  <a:srgbClr val="FAFAFA"/>
                </a:solidFill>
                <a:latin typeface="Roboto"/>
                <a:ea typeface="Roboto"/>
                <a:cs typeface="Roboto"/>
                <a:sym typeface="Roboto"/>
              </a:rPr>
              <a:t>Weiterführende Informationen, sowie Beschreibungen zur praktischen Umsetzung von Lösungen bei Kunden, finden Sie auch </a:t>
            </a:r>
            <a:r>
              <a:rPr lang="de-DE" sz="1600" dirty="0">
                <a:hlinkClick r:id="rId3"/>
              </a:rPr>
              <a:t>https://wiki.pdap.de/</a:t>
            </a:r>
            <a:r>
              <a:rPr lang="de-DE" sz="1600" dirty="0"/>
              <a:t> </a:t>
            </a:r>
            <a:r>
              <a:rPr lang="en" sz="1600" i="1" dirty="0">
                <a:solidFill>
                  <a:srgbClr val="FAFAFA"/>
                </a:solidFill>
                <a:latin typeface="Roboto"/>
                <a:ea typeface="Roboto"/>
                <a:cs typeface="Roboto"/>
                <a:sym typeface="Roboto"/>
              </a:rPr>
              <a:t>und unter </a:t>
            </a:r>
            <a:r>
              <a:rPr lang="de-DE" sz="1600" dirty="0">
                <a:hlinkClick r:id="rId4"/>
              </a:rPr>
              <a:t>https://www.pdap.de/knowledge-base/</a:t>
            </a:r>
            <a:r>
              <a:rPr lang="en" sz="1600" i="1" dirty="0">
                <a:solidFill>
                  <a:srgbClr val="FAFAFA"/>
                </a:solidFill>
                <a:latin typeface="Roboto"/>
                <a:ea typeface="Roboto"/>
                <a:cs typeface="Roboto"/>
                <a:sym typeface="Roboto"/>
              </a:rPr>
              <a:t> . </a:t>
            </a:r>
            <a:r>
              <a:rPr lang="de-DE" sz="1600" i="1" dirty="0">
                <a:solidFill>
                  <a:srgbClr val="FAFAFA"/>
                </a:solidFill>
                <a:latin typeface="Roboto"/>
                <a:ea typeface="Roboto"/>
                <a:cs typeface="Roboto"/>
                <a:sym typeface="Roboto"/>
              </a:rPr>
              <a:t>Wir </a:t>
            </a:r>
            <a:r>
              <a:rPr lang="en" sz="1600" i="1" dirty="0">
                <a:solidFill>
                  <a:srgbClr val="FAFAFA"/>
                </a:solidFill>
                <a:latin typeface="Roboto"/>
                <a:ea typeface="Roboto"/>
                <a:cs typeface="Roboto"/>
                <a:sym typeface="Roboto"/>
              </a:rPr>
              <a:t>sind natürlich auch immer gerne persönlich für Sie da.</a:t>
            </a:r>
          </a:p>
          <a:p>
            <a:pPr lvl="0" rtl="0">
              <a:lnSpc>
                <a:spcPct val="115000"/>
              </a:lnSpc>
              <a:spcBef>
                <a:spcPts val="0"/>
              </a:spcBef>
              <a:spcAft>
                <a:spcPts val="1000"/>
              </a:spcAft>
              <a:buNone/>
            </a:pPr>
            <a:endParaRPr sz="1600" i="1" dirty="0">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dirty="0">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dirty="0">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dirty="0">
              <a:solidFill>
                <a:srgbClr val="FAFAFA"/>
              </a:solidFill>
              <a:latin typeface="Roboto"/>
              <a:ea typeface="Roboto"/>
              <a:cs typeface="Roboto"/>
              <a:sym typeface="Roboto"/>
            </a:endParaRPr>
          </a:p>
        </p:txBody>
      </p:sp>
      <p:pic>
        <p:nvPicPr>
          <p:cNvPr id="348" name="Shape 348" descr="Bodo Weber sw.jpg"/>
          <p:cNvPicPr preferRelativeResize="0"/>
          <p:nvPr/>
        </p:nvPicPr>
        <p:blipFill>
          <a:blip r:embed="rId5">
            <a:alphaModFix/>
          </a:blip>
          <a:stretch>
            <a:fillRect/>
          </a:stretch>
        </p:blipFill>
        <p:spPr>
          <a:xfrm>
            <a:off x="2887025" y="2847523"/>
            <a:ext cx="1327271" cy="1456370"/>
          </a:xfrm>
          <a:prstGeom prst="rect">
            <a:avLst/>
          </a:prstGeom>
          <a:noFill/>
          <a:ln>
            <a:noFill/>
          </a:ln>
        </p:spPr>
      </p:pic>
      <p:pic>
        <p:nvPicPr>
          <p:cNvPr id="349" name="Shape 349" descr="Horst Strohkirch sw.jpg"/>
          <p:cNvPicPr preferRelativeResize="0"/>
          <p:nvPr/>
        </p:nvPicPr>
        <p:blipFill>
          <a:blip r:embed="rId6">
            <a:alphaModFix/>
          </a:blip>
          <a:stretch>
            <a:fillRect/>
          </a:stretch>
        </p:blipFill>
        <p:spPr>
          <a:xfrm>
            <a:off x="4214294" y="2847521"/>
            <a:ext cx="1258938" cy="1456374"/>
          </a:xfrm>
          <a:prstGeom prst="rect">
            <a:avLst/>
          </a:prstGeom>
          <a:noFill/>
          <a:ln>
            <a:noFill/>
          </a:ln>
        </p:spPr>
      </p:pic>
      <p:pic>
        <p:nvPicPr>
          <p:cNvPr id="350" name="Shape 350" descr="Nils Caliebe sw.jpg"/>
          <p:cNvPicPr preferRelativeResize="0"/>
          <p:nvPr/>
        </p:nvPicPr>
        <p:blipFill rotWithShape="1">
          <a:blip r:embed="rId7">
            <a:alphaModFix/>
          </a:blip>
          <a:srcRect l="4783" r="4792"/>
          <a:stretch/>
        </p:blipFill>
        <p:spPr>
          <a:xfrm>
            <a:off x="6485576" y="2854444"/>
            <a:ext cx="1088974" cy="1442529"/>
          </a:xfrm>
          <a:prstGeom prst="rect">
            <a:avLst/>
          </a:prstGeom>
          <a:noFill/>
          <a:ln>
            <a:noFill/>
          </a:ln>
        </p:spPr>
      </p:pic>
      <p:pic>
        <p:nvPicPr>
          <p:cNvPr id="351" name="Shape 351" descr="Mark Hausmann sw.jpg"/>
          <p:cNvPicPr preferRelativeResize="0"/>
          <p:nvPr/>
        </p:nvPicPr>
        <p:blipFill rotWithShape="1">
          <a:blip r:embed="rId8">
            <a:alphaModFix/>
          </a:blip>
          <a:srcRect/>
          <a:stretch/>
        </p:blipFill>
        <p:spPr>
          <a:xfrm>
            <a:off x="5411491" y="2854444"/>
            <a:ext cx="1088975" cy="1442529"/>
          </a:xfrm>
          <a:prstGeom prst="rect">
            <a:avLst/>
          </a:prstGeom>
          <a:noFill/>
          <a:ln>
            <a:noFill/>
          </a:ln>
        </p:spPr>
      </p:pic>
      <p:pic>
        <p:nvPicPr>
          <p:cNvPr id="352" name="Shape 352" descr="pdap75logo.gif">
            <a:hlinkClick r:id="rId9"/>
          </p:cNvPr>
          <p:cNvPicPr preferRelativeResize="0"/>
          <p:nvPr/>
        </p:nvPicPr>
        <p:blipFill>
          <a:blip r:embed="rId10">
            <a:alphaModFix/>
          </a:blip>
          <a:stretch>
            <a:fillRect/>
          </a:stretch>
        </p:blipFill>
        <p:spPr>
          <a:xfrm>
            <a:off x="460950" y="373875"/>
            <a:ext cx="1907050" cy="746049"/>
          </a:xfrm>
          <a:prstGeom prst="rect">
            <a:avLst/>
          </a:prstGeom>
          <a:noFill/>
          <a:ln>
            <a:noFill/>
          </a:ln>
        </p:spPr>
      </p:pic>
      <p:sp>
        <p:nvSpPr>
          <p:cNvPr id="353" name="Shape 353"/>
          <p:cNvSpPr txBox="1"/>
          <p:nvPr/>
        </p:nvSpPr>
        <p:spPr>
          <a:xfrm>
            <a:off x="460937" y="2854450"/>
            <a:ext cx="2402700" cy="16326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lt1"/>
                </a:solidFill>
                <a:latin typeface="Roboto"/>
                <a:ea typeface="Roboto"/>
                <a:cs typeface="Roboto"/>
                <a:sym typeface="Roboto"/>
              </a:rPr>
              <a:t>Steinmetzstr. 3</a:t>
            </a:r>
          </a:p>
          <a:p>
            <a:pPr lvl="0" rtl="0">
              <a:spcBef>
                <a:spcPts val="0"/>
              </a:spcBef>
              <a:buNone/>
            </a:pPr>
            <a:r>
              <a:rPr lang="en">
                <a:solidFill>
                  <a:schemeClr val="lt1"/>
                </a:solidFill>
                <a:latin typeface="Roboto"/>
                <a:ea typeface="Roboto"/>
                <a:cs typeface="Roboto"/>
                <a:sym typeface="Roboto"/>
              </a:rPr>
              <a:t>D-23556 Lübeck</a:t>
            </a:r>
          </a:p>
          <a:p>
            <a:pPr lvl="0" rtl="0">
              <a:spcBef>
                <a:spcPts val="0"/>
              </a:spcBef>
              <a:buNone/>
            </a:pPr>
            <a:endParaRPr>
              <a:solidFill>
                <a:schemeClr val="lt1"/>
              </a:solidFill>
              <a:latin typeface="Roboto"/>
              <a:ea typeface="Roboto"/>
              <a:cs typeface="Roboto"/>
              <a:sym typeface="Roboto"/>
            </a:endParaRPr>
          </a:p>
          <a:p>
            <a:pPr lvl="0" rtl="0">
              <a:spcBef>
                <a:spcPts val="0"/>
              </a:spcBef>
              <a:buNone/>
            </a:pPr>
            <a:r>
              <a:rPr lang="en">
                <a:solidFill>
                  <a:schemeClr val="lt1"/>
                </a:solidFill>
                <a:latin typeface="Roboto"/>
                <a:ea typeface="Roboto"/>
                <a:cs typeface="Roboto"/>
                <a:sym typeface="Roboto"/>
              </a:rPr>
              <a:t>Tel.: 0451-87360-0</a:t>
            </a:r>
          </a:p>
          <a:p>
            <a:pPr lvl="0" rtl="0">
              <a:spcBef>
                <a:spcPts val="0"/>
              </a:spcBef>
              <a:buNone/>
            </a:pPr>
            <a:r>
              <a:rPr lang="en">
                <a:solidFill>
                  <a:schemeClr val="lt1"/>
                </a:solidFill>
                <a:latin typeface="Roboto"/>
                <a:ea typeface="Roboto"/>
                <a:cs typeface="Roboto"/>
                <a:sym typeface="Roboto"/>
              </a:rPr>
              <a:t>www.pdap.de</a:t>
            </a:r>
          </a:p>
          <a:p>
            <a:pPr lvl="0" rtl="0">
              <a:spcBef>
                <a:spcPts val="0"/>
              </a:spcBef>
              <a:buNone/>
            </a:pPr>
            <a:r>
              <a:rPr lang="en">
                <a:solidFill>
                  <a:schemeClr val="lt1"/>
                </a:solidFill>
                <a:latin typeface="Roboto"/>
                <a:ea typeface="Roboto"/>
                <a:cs typeface="Roboto"/>
                <a:sym typeface="Roboto"/>
              </a:rPr>
              <a:t>info@pdap.de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50" y="526350"/>
            <a:ext cx="5571000" cy="4090800"/>
          </a:xfrm>
          <a:prstGeom prst="rect">
            <a:avLst/>
          </a:prstGeom>
        </p:spPr>
        <p:txBody>
          <a:bodyPr lIns="91425" tIns="91425" rIns="91425" bIns="91425" anchor="ctr" anchorCtr="0">
            <a:noAutofit/>
          </a:bodyPr>
          <a:lstStyle/>
          <a:p>
            <a:pPr lvl="0"/>
            <a:r>
              <a:rPr lang="de-DE" sz="2400"/>
              <a:t>Klassicher </a:t>
            </a:r>
            <a:r>
              <a:rPr lang="de-DE" sz="2400" dirty="0"/>
              <a:t>und integrierter Ansatz</a:t>
            </a:r>
            <a:br>
              <a:rPr lang="de-DE" sz="2400" dirty="0"/>
            </a:br>
            <a:br>
              <a:rPr lang="de-DE" sz="2400" dirty="0"/>
            </a:br>
            <a:r>
              <a:rPr lang="de-DE" sz="2400" dirty="0"/>
              <a:t>Verknüpfung von FMEA, Prüf- und Ablaufplanung mit Gewährleistung</a:t>
            </a:r>
            <a:br>
              <a:rPr lang="de-DE" sz="2400" dirty="0"/>
            </a:br>
            <a:br>
              <a:rPr lang="de-DE" sz="2400" dirty="0"/>
            </a:br>
            <a:r>
              <a:rPr lang="de-DE" sz="2400" dirty="0"/>
              <a:t>Kontinuierliche Risikoanalyse in der Prozessbegleitung</a:t>
            </a:r>
            <a:br>
              <a:rPr lang="de-DE" sz="2400" dirty="0"/>
            </a:br>
            <a:br>
              <a:rPr lang="de-DE" sz="2400" dirty="0"/>
            </a:br>
            <a:r>
              <a:rPr lang="de-DE" sz="2400" dirty="0"/>
              <a:t>8D - Verknüpfung von Qualitätsplanung und </a:t>
            </a:r>
            <a:r>
              <a:rPr lang="de-DE" sz="2400" dirty="0" err="1"/>
              <a:t>Aftermarket</a:t>
            </a:r>
            <a:endParaRPr lang="en" sz="2400" dirty="0"/>
          </a:p>
        </p:txBody>
      </p:sp>
      <p:pic>
        <p:nvPicPr>
          <p:cNvPr id="112" name="Shape 112"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sp>
        <p:nvSpPr>
          <p:cNvPr id="111" name="Shape 111"/>
          <p:cNvSpPr txBox="1">
            <a:spLocks noGrp="1"/>
          </p:cNvSpPr>
          <p:nvPr>
            <p:ph type="title"/>
          </p:nvPr>
        </p:nvSpPr>
        <p:spPr>
          <a:xfrm>
            <a:off x="6734847" y="1911617"/>
            <a:ext cx="2074500" cy="1419600"/>
          </a:xfrm>
          <a:prstGeom prst="rect">
            <a:avLst/>
          </a:prstGeom>
        </p:spPr>
        <p:txBody>
          <a:bodyPr lIns="91425" tIns="91425" rIns="91425" bIns="91425" anchor="ctr" anchorCtr="0">
            <a:noAutofit/>
          </a:bodyPr>
          <a:lstStyle/>
          <a:p>
            <a:pPr lvl="0" rtl="0">
              <a:spcBef>
                <a:spcPts val="0"/>
              </a:spcBef>
              <a:buNone/>
            </a:pPr>
            <a:r>
              <a:rPr lang="en" sz="1400" dirty="0"/>
              <a:t>“</a:t>
            </a:r>
            <a:r>
              <a:rPr lang="de-DE" sz="1400" dirty="0"/>
              <a:t>Verknüpfte Systemrückmeldung in allen Modulen</a:t>
            </a:r>
            <a:r>
              <a:rPr lang="en" sz="1400" dirty="0"/>
              <a:t>”</a:t>
            </a:r>
          </a:p>
        </p:txBody>
      </p:sp>
      <p:pic>
        <p:nvPicPr>
          <p:cNvPr id="9" name="Grafik 8">
            <a:extLst>
              <a:ext uri="{FF2B5EF4-FFF2-40B4-BE49-F238E27FC236}">
                <a16:creationId xmlns:a16="http://schemas.microsoft.com/office/drawing/2014/main" id="{2151E2EA-E611-4335-A0B0-E61D9990A2DC}"/>
              </a:ext>
            </a:extLst>
          </p:cNvPr>
          <p:cNvPicPr/>
          <p:nvPr/>
        </p:nvPicPr>
        <p:blipFill>
          <a:blip r:embed="rId6">
            <a:extLst>
              <a:ext uri="{28A0092B-C50C-407E-A947-70E740481C1C}">
                <a14:useLocalDpi xmlns:a14="http://schemas.microsoft.com/office/drawing/2010/main" val="0"/>
              </a:ext>
            </a:extLst>
          </a:blip>
          <a:stretch>
            <a:fillRect/>
          </a:stretch>
        </p:blipFill>
        <p:spPr>
          <a:xfrm>
            <a:off x="6549338" y="481301"/>
            <a:ext cx="2151380" cy="1638300"/>
          </a:xfrm>
          <a:prstGeom prst="rect">
            <a:avLst/>
          </a:prstGeom>
        </p:spPr>
      </p:pic>
      <p:pic>
        <p:nvPicPr>
          <p:cNvPr id="2" name="Grafik 1">
            <a:extLst>
              <a:ext uri="{FF2B5EF4-FFF2-40B4-BE49-F238E27FC236}">
                <a16:creationId xmlns:a16="http://schemas.microsoft.com/office/drawing/2014/main" id="{55CD32C6-7C4B-47CF-BBD8-F0DF7272AE9F}"/>
              </a:ext>
            </a:extLst>
          </p:cNvPr>
          <p:cNvPicPr>
            <a:picLocks noChangeAspect="1"/>
          </p:cNvPicPr>
          <p:nvPr/>
        </p:nvPicPr>
        <p:blipFill>
          <a:blip r:embed="rId7"/>
          <a:stretch>
            <a:fillRect/>
          </a:stretch>
        </p:blipFill>
        <p:spPr>
          <a:xfrm>
            <a:off x="6561581" y="481301"/>
            <a:ext cx="2151380" cy="1638300"/>
          </a:xfrm>
          <a:prstGeom prst="rect">
            <a:avLst/>
          </a:prstGeom>
        </p:spPr>
      </p:pic>
    </p:spTree>
    <p:extLst>
      <p:ext uri="{BB962C8B-B14F-4D97-AF65-F5344CB8AC3E}">
        <p14:creationId xmlns:p14="http://schemas.microsoft.com/office/powerpoint/2010/main" val="1561472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49" y="526350"/>
            <a:ext cx="6169747" cy="4090800"/>
          </a:xfrm>
          <a:prstGeom prst="rect">
            <a:avLst/>
          </a:prstGeom>
        </p:spPr>
        <p:txBody>
          <a:bodyPr lIns="91425" tIns="91425" rIns="91425" bIns="91425" anchor="ctr" anchorCtr="0">
            <a:noAutofit/>
          </a:bodyPr>
          <a:lstStyle/>
          <a:p>
            <a:pPr lvl="0"/>
            <a:r>
              <a:rPr lang="de-DE" sz="2400" dirty="0" err="1"/>
              <a:t>Klassicher</a:t>
            </a:r>
            <a:r>
              <a:rPr lang="de-DE" sz="2400" dirty="0"/>
              <a:t> Ansatz:</a:t>
            </a:r>
            <a:br>
              <a:rPr lang="de-DE" sz="2400" dirty="0"/>
            </a:br>
            <a:br>
              <a:rPr lang="de-DE" sz="2400" dirty="0"/>
            </a:br>
            <a:r>
              <a:rPr lang="de-DE" sz="2400" dirty="0"/>
              <a:t>FEMA Inhalte in PDAP bearbeiten</a:t>
            </a:r>
            <a:br>
              <a:rPr lang="de-DE" sz="2400" dirty="0"/>
            </a:br>
            <a:br>
              <a:rPr lang="de-DE" sz="2400" dirty="0"/>
            </a:br>
            <a:r>
              <a:rPr lang="de-DE" sz="2400" dirty="0"/>
              <a:t>Revisionshistorie</a:t>
            </a:r>
            <a:br>
              <a:rPr lang="de-DE" sz="2400" dirty="0"/>
            </a:br>
            <a:br>
              <a:rPr lang="de-DE" sz="2400" dirty="0"/>
            </a:br>
            <a:r>
              <a:rPr lang="de-DE" sz="2400" dirty="0"/>
              <a:t>Top Auswertungen der RPZ</a:t>
            </a:r>
            <a:br>
              <a:rPr lang="de-DE" sz="2400" dirty="0"/>
            </a:br>
            <a:br>
              <a:rPr lang="de-DE" sz="2400" dirty="0"/>
            </a:br>
            <a:r>
              <a:rPr lang="de-DE" sz="2400" dirty="0"/>
              <a:t>Alternative Bewertung von RPZ1 und RPZ2</a:t>
            </a:r>
            <a:br>
              <a:rPr lang="de-DE" sz="2400" dirty="0"/>
            </a:br>
            <a:br>
              <a:rPr lang="de-DE" sz="2400" dirty="0"/>
            </a:br>
            <a:r>
              <a:rPr lang="de-DE" sz="2400" dirty="0"/>
              <a:t>Nutzung der PDAP Aufgabenliste für Maßnahmen</a:t>
            </a:r>
            <a:endParaRPr lang="en" sz="2400" dirty="0"/>
          </a:p>
        </p:txBody>
      </p:sp>
      <p:pic>
        <p:nvPicPr>
          <p:cNvPr id="112" name="Shape 112"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sp>
        <p:nvSpPr>
          <p:cNvPr id="111" name="Shape 111"/>
          <p:cNvSpPr txBox="1">
            <a:spLocks noGrp="1"/>
          </p:cNvSpPr>
          <p:nvPr>
            <p:ph type="title"/>
          </p:nvPr>
        </p:nvSpPr>
        <p:spPr>
          <a:xfrm>
            <a:off x="6864822" y="1861949"/>
            <a:ext cx="2074500" cy="1419600"/>
          </a:xfrm>
          <a:prstGeom prst="rect">
            <a:avLst/>
          </a:prstGeom>
        </p:spPr>
        <p:txBody>
          <a:bodyPr lIns="91425" tIns="91425" rIns="91425" bIns="91425" anchor="ctr" anchorCtr="0">
            <a:noAutofit/>
          </a:bodyPr>
          <a:lstStyle/>
          <a:p>
            <a:pPr lvl="0" rtl="0">
              <a:spcBef>
                <a:spcPts val="0"/>
              </a:spcBef>
              <a:buNone/>
            </a:pPr>
            <a:endParaRPr lang="en" sz="1400" dirty="0"/>
          </a:p>
        </p:txBody>
      </p:sp>
    </p:spTree>
    <p:extLst>
      <p:ext uri="{BB962C8B-B14F-4D97-AF65-F5344CB8AC3E}">
        <p14:creationId xmlns:p14="http://schemas.microsoft.com/office/powerpoint/2010/main" val="2206868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49" y="526350"/>
            <a:ext cx="6169747" cy="1335599"/>
          </a:xfrm>
          <a:prstGeom prst="rect">
            <a:avLst/>
          </a:prstGeom>
        </p:spPr>
        <p:txBody>
          <a:bodyPr lIns="91425" tIns="91425" rIns="91425" bIns="91425" anchor="ctr" anchorCtr="0">
            <a:noAutofit/>
          </a:bodyPr>
          <a:lstStyle/>
          <a:p>
            <a:pPr lvl="0"/>
            <a:r>
              <a:rPr lang="de-DE" sz="2400" dirty="0"/>
              <a:t>FEMA Inhalte in PDAP bearbeiten</a:t>
            </a:r>
            <a:br>
              <a:rPr lang="de-DE" sz="2400" dirty="0"/>
            </a:br>
            <a:br>
              <a:rPr lang="de-DE" sz="2400" dirty="0"/>
            </a:br>
            <a:r>
              <a:rPr lang="de-DE" sz="2400" dirty="0"/>
              <a:t>Revisionshistorie</a:t>
            </a:r>
            <a:br>
              <a:rPr lang="de-DE" sz="2400" dirty="0"/>
            </a:br>
            <a:br>
              <a:rPr lang="de-DE" sz="2400" dirty="0"/>
            </a:br>
            <a:endParaRPr lang="en" sz="2400" dirty="0"/>
          </a:p>
        </p:txBody>
      </p:sp>
      <p:pic>
        <p:nvPicPr>
          <p:cNvPr id="112" name="Shape 112"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sp>
        <p:nvSpPr>
          <p:cNvPr id="111" name="Shape 111"/>
          <p:cNvSpPr txBox="1">
            <a:spLocks noGrp="1"/>
          </p:cNvSpPr>
          <p:nvPr>
            <p:ph type="title"/>
          </p:nvPr>
        </p:nvSpPr>
        <p:spPr>
          <a:xfrm>
            <a:off x="6864822" y="1861949"/>
            <a:ext cx="2074500" cy="1419600"/>
          </a:xfrm>
          <a:prstGeom prst="rect">
            <a:avLst/>
          </a:prstGeom>
        </p:spPr>
        <p:txBody>
          <a:bodyPr lIns="91425" tIns="91425" rIns="91425" bIns="91425" anchor="ctr" anchorCtr="0">
            <a:noAutofit/>
          </a:bodyPr>
          <a:lstStyle/>
          <a:p>
            <a:pPr lvl="0" rtl="0">
              <a:spcBef>
                <a:spcPts val="0"/>
              </a:spcBef>
              <a:buNone/>
            </a:pPr>
            <a:endParaRPr lang="en" sz="1400" dirty="0"/>
          </a:p>
        </p:txBody>
      </p:sp>
      <p:pic>
        <p:nvPicPr>
          <p:cNvPr id="2" name="Grafik 1">
            <a:hlinkClick r:id="rId6"/>
            <a:extLst>
              <a:ext uri="{FF2B5EF4-FFF2-40B4-BE49-F238E27FC236}">
                <a16:creationId xmlns:a16="http://schemas.microsoft.com/office/drawing/2014/main" id="{8CD75EA4-7A09-456D-9FF0-6D797F80261E}"/>
              </a:ext>
            </a:extLst>
          </p:cNvPr>
          <p:cNvPicPr>
            <a:picLocks noChangeAspect="1"/>
          </p:cNvPicPr>
          <p:nvPr/>
        </p:nvPicPr>
        <p:blipFill>
          <a:blip r:embed="rId7"/>
          <a:stretch>
            <a:fillRect/>
          </a:stretch>
        </p:blipFill>
        <p:spPr>
          <a:xfrm>
            <a:off x="547236" y="1427620"/>
            <a:ext cx="5799553" cy="3125929"/>
          </a:xfrm>
          <a:prstGeom prst="rect">
            <a:avLst/>
          </a:prstGeom>
        </p:spPr>
      </p:pic>
      <p:cxnSp>
        <p:nvCxnSpPr>
          <p:cNvPr id="4" name="Gerade Verbindung mit Pfeil 3">
            <a:extLst>
              <a:ext uri="{FF2B5EF4-FFF2-40B4-BE49-F238E27FC236}">
                <a16:creationId xmlns:a16="http://schemas.microsoft.com/office/drawing/2014/main" id="{B7F51DCC-6572-4BB4-8F4B-9C97BB4FEABE}"/>
              </a:ext>
            </a:extLst>
          </p:cNvPr>
          <p:cNvCxnSpPr/>
          <p:nvPr/>
        </p:nvCxnSpPr>
        <p:spPr>
          <a:xfrm>
            <a:off x="3532340" y="3281549"/>
            <a:ext cx="174111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80413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49" y="526350"/>
            <a:ext cx="6169747" cy="538362"/>
          </a:xfrm>
          <a:prstGeom prst="rect">
            <a:avLst/>
          </a:prstGeom>
        </p:spPr>
        <p:txBody>
          <a:bodyPr lIns="91425" tIns="91425" rIns="91425" bIns="91425" anchor="ctr" anchorCtr="0">
            <a:noAutofit/>
          </a:bodyPr>
          <a:lstStyle/>
          <a:p>
            <a:pPr lvl="0"/>
            <a:r>
              <a:rPr lang="de-DE" sz="2400" dirty="0"/>
              <a:t>RPZ1 und RPZ2 </a:t>
            </a:r>
            <a:endParaRPr lang="en" sz="2400" dirty="0"/>
          </a:p>
        </p:txBody>
      </p:sp>
      <p:pic>
        <p:nvPicPr>
          <p:cNvPr id="112" name="Shape 112"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sp>
        <p:nvSpPr>
          <p:cNvPr id="111" name="Shape 111"/>
          <p:cNvSpPr txBox="1">
            <a:spLocks noGrp="1"/>
          </p:cNvSpPr>
          <p:nvPr>
            <p:ph type="title"/>
          </p:nvPr>
        </p:nvSpPr>
        <p:spPr>
          <a:xfrm>
            <a:off x="5688202" y="1861949"/>
            <a:ext cx="3251120" cy="1419600"/>
          </a:xfrm>
          <a:prstGeom prst="rect">
            <a:avLst/>
          </a:prstGeom>
        </p:spPr>
        <p:txBody>
          <a:bodyPr lIns="91425" tIns="91425" rIns="91425" bIns="91425" anchor="ctr" anchorCtr="0">
            <a:noAutofit/>
          </a:bodyPr>
          <a:lstStyle/>
          <a:p>
            <a:pPr lvl="0"/>
            <a:r>
              <a:rPr lang="de-DE" sz="1400" dirty="0"/>
              <a:t>RPZ1 und RPZ2  </a:t>
            </a:r>
            <a:br>
              <a:rPr lang="de-DE" sz="1400" dirty="0"/>
            </a:br>
            <a:r>
              <a:rPr lang="de-DE" sz="1400" dirty="0"/>
              <a:t>Risikobewertung vor und nach der Maßnahmenumsetzung gegenüberstellen</a:t>
            </a:r>
            <a:br>
              <a:rPr lang="de-DE" sz="1400" dirty="0"/>
            </a:br>
            <a:r>
              <a:rPr lang="de-DE" sz="1400" dirty="0"/>
              <a:t>Erkennen von Verbesserungen im Pareto-Diagramm</a:t>
            </a:r>
            <a:br>
              <a:rPr lang="de-DE" sz="1400" dirty="0"/>
            </a:br>
            <a:endParaRPr lang="en" sz="1400" dirty="0"/>
          </a:p>
        </p:txBody>
      </p:sp>
      <p:pic>
        <p:nvPicPr>
          <p:cNvPr id="7" name="Grafik 6" descr="Ampel">
            <a:hlinkClick r:id="rId6"/>
            <a:extLst>
              <a:ext uri="{FF2B5EF4-FFF2-40B4-BE49-F238E27FC236}">
                <a16:creationId xmlns:a16="http://schemas.microsoft.com/office/drawing/2014/main" id="{494408BB-1FD5-475B-BE24-04CBC90E03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3150" y="526350"/>
            <a:ext cx="685800" cy="685800"/>
          </a:xfrm>
          <a:prstGeom prst="rect">
            <a:avLst/>
          </a:prstGeom>
        </p:spPr>
      </p:pic>
      <p:pic>
        <p:nvPicPr>
          <p:cNvPr id="8" name="Grafik 7">
            <a:extLst>
              <a:ext uri="{FF2B5EF4-FFF2-40B4-BE49-F238E27FC236}">
                <a16:creationId xmlns:a16="http://schemas.microsoft.com/office/drawing/2014/main" id="{3607FE97-5632-43DE-83E4-4EC40575A254}"/>
              </a:ext>
            </a:extLst>
          </p:cNvPr>
          <p:cNvPicPr>
            <a:picLocks noChangeAspect="1"/>
          </p:cNvPicPr>
          <p:nvPr/>
        </p:nvPicPr>
        <p:blipFill>
          <a:blip r:embed="rId9"/>
          <a:stretch>
            <a:fillRect/>
          </a:stretch>
        </p:blipFill>
        <p:spPr>
          <a:xfrm>
            <a:off x="514265" y="1168114"/>
            <a:ext cx="4659821" cy="3385435"/>
          </a:xfrm>
          <a:prstGeom prst="rect">
            <a:avLst/>
          </a:prstGeom>
        </p:spPr>
      </p:pic>
      <p:sp>
        <p:nvSpPr>
          <p:cNvPr id="9" name="Rechteck: abgerundete Ecken 8">
            <a:extLst>
              <a:ext uri="{FF2B5EF4-FFF2-40B4-BE49-F238E27FC236}">
                <a16:creationId xmlns:a16="http://schemas.microsoft.com/office/drawing/2014/main" id="{0843228A-C443-46DD-929C-CC18B7C9995D}"/>
              </a:ext>
            </a:extLst>
          </p:cNvPr>
          <p:cNvSpPr/>
          <p:nvPr/>
        </p:nvSpPr>
        <p:spPr>
          <a:xfrm>
            <a:off x="757563" y="4187581"/>
            <a:ext cx="905860" cy="216024"/>
          </a:xfrm>
          <a:prstGeom prst="roundRect">
            <a:avLst/>
          </a:prstGeom>
          <a:noFill/>
          <a:ln w="38100" cap="flat" cmpd="sng" algn="ctr">
            <a:solidFill>
              <a:srgbClr val="CC0000"/>
            </a:solidFill>
            <a:prstDash val="solid"/>
            <a:round/>
            <a:headEnd type="none" w="med" len="med"/>
            <a:tailEnd type="none" w="med" len="med"/>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de-DE" sz="1050"/>
          </a:p>
        </p:txBody>
      </p:sp>
      <p:pic>
        <p:nvPicPr>
          <p:cNvPr id="10" name="Grafik 9">
            <a:extLst>
              <a:ext uri="{FF2B5EF4-FFF2-40B4-BE49-F238E27FC236}">
                <a16:creationId xmlns:a16="http://schemas.microsoft.com/office/drawing/2014/main" id="{93E4C1B2-8DBA-4232-A480-8F5884E3DE17}"/>
              </a:ext>
            </a:extLst>
          </p:cNvPr>
          <p:cNvPicPr>
            <a:picLocks noChangeAspect="1"/>
          </p:cNvPicPr>
          <p:nvPr/>
        </p:nvPicPr>
        <p:blipFill>
          <a:blip r:embed="rId10"/>
          <a:stretch>
            <a:fillRect/>
          </a:stretch>
        </p:blipFill>
        <p:spPr>
          <a:xfrm>
            <a:off x="1075363" y="2139886"/>
            <a:ext cx="2293364" cy="1483646"/>
          </a:xfrm>
          <a:prstGeom prst="rect">
            <a:avLst/>
          </a:prstGeom>
        </p:spPr>
      </p:pic>
      <p:sp>
        <p:nvSpPr>
          <p:cNvPr id="11" name="Rechteck: abgerundete Ecken 10">
            <a:extLst>
              <a:ext uri="{FF2B5EF4-FFF2-40B4-BE49-F238E27FC236}">
                <a16:creationId xmlns:a16="http://schemas.microsoft.com/office/drawing/2014/main" id="{76B7ACC8-A0A3-4D37-B11D-6533AE6DBA32}"/>
              </a:ext>
            </a:extLst>
          </p:cNvPr>
          <p:cNvSpPr/>
          <p:nvPr/>
        </p:nvSpPr>
        <p:spPr>
          <a:xfrm>
            <a:off x="1107786" y="2898133"/>
            <a:ext cx="585001" cy="128729"/>
          </a:xfrm>
          <a:prstGeom prst="roundRect">
            <a:avLst/>
          </a:prstGeom>
          <a:noFill/>
          <a:ln w="38100" cap="flat" cmpd="sng" algn="ctr">
            <a:solidFill>
              <a:srgbClr val="CC0000"/>
            </a:solidFill>
            <a:prstDash val="solid"/>
            <a:round/>
            <a:headEnd type="none" w="med" len="med"/>
            <a:tailEnd type="none" w="med" len="med"/>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de-DE" sz="1050"/>
          </a:p>
        </p:txBody>
      </p:sp>
      <p:pic>
        <p:nvPicPr>
          <p:cNvPr id="12" name="Grafik 11">
            <a:extLst>
              <a:ext uri="{FF2B5EF4-FFF2-40B4-BE49-F238E27FC236}">
                <a16:creationId xmlns:a16="http://schemas.microsoft.com/office/drawing/2014/main" id="{7E11E738-A35E-49F1-8D8D-E722327F67F0}"/>
              </a:ext>
            </a:extLst>
          </p:cNvPr>
          <p:cNvPicPr>
            <a:picLocks noChangeAspect="1"/>
          </p:cNvPicPr>
          <p:nvPr/>
        </p:nvPicPr>
        <p:blipFill>
          <a:blip r:embed="rId11"/>
          <a:stretch>
            <a:fillRect/>
          </a:stretch>
        </p:blipFill>
        <p:spPr>
          <a:xfrm>
            <a:off x="536386" y="1168114"/>
            <a:ext cx="4675125" cy="3385435"/>
          </a:xfrm>
          <a:prstGeom prst="rect">
            <a:avLst/>
          </a:prstGeom>
        </p:spPr>
      </p:pic>
    </p:spTree>
    <p:extLst>
      <p:ext uri="{BB962C8B-B14F-4D97-AF65-F5344CB8AC3E}">
        <p14:creationId xmlns:p14="http://schemas.microsoft.com/office/powerpoint/2010/main" val="3698159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49" y="526350"/>
            <a:ext cx="6169747" cy="538362"/>
          </a:xfrm>
          <a:prstGeom prst="rect">
            <a:avLst/>
          </a:prstGeom>
        </p:spPr>
        <p:txBody>
          <a:bodyPr lIns="91425" tIns="91425" rIns="91425" bIns="91425" anchor="ctr" anchorCtr="0">
            <a:noAutofit/>
          </a:bodyPr>
          <a:lstStyle/>
          <a:p>
            <a:pPr lvl="0"/>
            <a:r>
              <a:rPr lang="de-DE" sz="2400" dirty="0"/>
              <a:t>Top Auswertungen der RPZ</a:t>
            </a:r>
            <a:endParaRPr lang="en" sz="2400" dirty="0"/>
          </a:p>
        </p:txBody>
      </p:sp>
      <p:pic>
        <p:nvPicPr>
          <p:cNvPr id="112" name="Shape 112" descr="pdap75logo.gif">
            <a:hlinkClick r:id="rId4"/>
          </p:cNvPr>
          <p:cNvPicPr preferRelativeResize="0"/>
          <p:nvPr/>
        </p:nvPicPr>
        <p:blipFill>
          <a:blip r:embed="rId5">
            <a:alphaModFix/>
          </a:blip>
          <a:stretch>
            <a:fillRect/>
          </a:stretch>
        </p:blipFill>
        <p:spPr>
          <a:xfrm>
            <a:off x="7706050" y="4553549"/>
            <a:ext cx="1363249" cy="533299"/>
          </a:xfrm>
          <a:prstGeom prst="rect">
            <a:avLst/>
          </a:prstGeom>
          <a:noFill/>
          <a:ln>
            <a:noFill/>
          </a:ln>
        </p:spPr>
      </p:pic>
      <p:sp>
        <p:nvSpPr>
          <p:cNvPr id="111" name="Shape 111"/>
          <p:cNvSpPr txBox="1">
            <a:spLocks noGrp="1"/>
          </p:cNvSpPr>
          <p:nvPr>
            <p:ph type="title"/>
          </p:nvPr>
        </p:nvSpPr>
        <p:spPr>
          <a:xfrm>
            <a:off x="6864822" y="1861949"/>
            <a:ext cx="2074500" cy="1419600"/>
          </a:xfrm>
          <a:prstGeom prst="rect">
            <a:avLst/>
          </a:prstGeom>
        </p:spPr>
        <p:txBody>
          <a:bodyPr lIns="91425" tIns="91425" rIns="91425" bIns="91425" anchor="ctr" anchorCtr="0">
            <a:noAutofit/>
          </a:bodyPr>
          <a:lstStyle/>
          <a:p>
            <a:pPr lvl="0" rtl="0">
              <a:spcBef>
                <a:spcPts val="0"/>
              </a:spcBef>
              <a:buNone/>
            </a:pPr>
            <a:r>
              <a:rPr lang="de-DE" sz="1400" dirty="0"/>
              <a:t>RPZ-Ranking Beurteilung über alle FMEA oder auf Basis einer einzelner FMEA</a:t>
            </a:r>
            <a:endParaRPr lang="en" sz="1400" dirty="0"/>
          </a:p>
        </p:txBody>
      </p:sp>
      <p:pic>
        <p:nvPicPr>
          <p:cNvPr id="2" name="Grafik 1">
            <a:extLst>
              <a:ext uri="{FF2B5EF4-FFF2-40B4-BE49-F238E27FC236}">
                <a16:creationId xmlns:a16="http://schemas.microsoft.com/office/drawing/2014/main" id="{2D981741-408E-43C3-8B13-5D3A02C17429}"/>
              </a:ext>
            </a:extLst>
          </p:cNvPr>
          <p:cNvPicPr>
            <a:picLocks noChangeAspect="1"/>
          </p:cNvPicPr>
          <p:nvPr/>
        </p:nvPicPr>
        <p:blipFill>
          <a:blip r:embed="rId6"/>
          <a:stretch>
            <a:fillRect/>
          </a:stretch>
        </p:blipFill>
        <p:spPr>
          <a:xfrm>
            <a:off x="780484" y="1064712"/>
            <a:ext cx="5589275" cy="3933193"/>
          </a:xfrm>
          <a:prstGeom prst="rect">
            <a:avLst/>
          </a:prstGeom>
        </p:spPr>
      </p:pic>
    </p:spTree>
    <p:extLst>
      <p:ext uri="{BB962C8B-B14F-4D97-AF65-F5344CB8AC3E}">
        <p14:creationId xmlns:p14="http://schemas.microsoft.com/office/powerpoint/2010/main" val="2191020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49" y="200673"/>
            <a:ext cx="6169747" cy="538362"/>
          </a:xfrm>
          <a:prstGeom prst="rect">
            <a:avLst/>
          </a:prstGeom>
        </p:spPr>
        <p:txBody>
          <a:bodyPr lIns="91425" tIns="91425" rIns="91425" bIns="91425" anchor="ctr" anchorCtr="0">
            <a:noAutofit/>
          </a:bodyPr>
          <a:lstStyle/>
          <a:p>
            <a:pPr lvl="0"/>
            <a:r>
              <a:rPr lang="de-DE" sz="2400" dirty="0"/>
              <a:t>Plausibilität in der FMEA beurteilen</a:t>
            </a:r>
            <a:endParaRPr lang="en" sz="2400" dirty="0"/>
          </a:p>
        </p:txBody>
      </p:sp>
      <p:sp>
        <p:nvSpPr>
          <p:cNvPr id="111" name="Shape 111"/>
          <p:cNvSpPr txBox="1">
            <a:spLocks noGrp="1"/>
          </p:cNvSpPr>
          <p:nvPr>
            <p:ph type="title"/>
          </p:nvPr>
        </p:nvSpPr>
        <p:spPr>
          <a:xfrm>
            <a:off x="490249" y="454822"/>
            <a:ext cx="7960252" cy="1419600"/>
          </a:xfrm>
          <a:prstGeom prst="rect">
            <a:avLst/>
          </a:prstGeom>
        </p:spPr>
        <p:txBody>
          <a:bodyPr lIns="91425" tIns="91425" rIns="91425" bIns="91425" anchor="ctr" anchorCtr="0">
            <a:noAutofit/>
          </a:bodyPr>
          <a:lstStyle/>
          <a:p>
            <a:pPr lvl="0"/>
            <a:r>
              <a:rPr lang="de-DE" sz="1400" dirty="0"/>
              <a:t>- Gegenüberstellung von A-Beurteilung und  tatsächlicher Fehleranzahl</a:t>
            </a:r>
            <a:br>
              <a:rPr lang="de-DE" sz="1400" dirty="0"/>
            </a:br>
            <a:r>
              <a:rPr lang="de-DE" sz="1400" dirty="0"/>
              <a:t>- Analyse aus messender und  attributive Prüfung und Reklamationsfehlern</a:t>
            </a:r>
            <a:br>
              <a:rPr lang="de-DE" sz="1400" dirty="0"/>
            </a:br>
            <a:r>
              <a:rPr lang="de-DE" sz="1400" dirty="0"/>
              <a:t>- Gestapelte Balkendarstellung mit Schwerpunkt Sortierung</a:t>
            </a:r>
            <a:br>
              <a:rPr lang="de-DE" sz="1400" dirty="0"/>
            </a:br>
            <a:r>
              <a:rPr lang="de-DE" sz="1400" dirty="0"/>
              <a:t>- Tabellendarstellung mit Detailangaben für die Nachverfolgung</a:t>
            </a:r>
            <a:endParaRPr lang="en" sz="1400" dirty="0"/>
          </a:p>
        </p:txBody>
      </p:sp>
      <p:pic>
        <p:nvPicPr>
          <p:cNvPr id="7" name="Grafik 6">
            <a:hlinkClick r:id="rId4"/>
            <a:extLst>
              <a:ext uri="{FF2B5EF4-FFF2-40B4-BE49-F238E27FC236}">
                <a16:creationId xmlns:a16="http://schemas.microsoft.com/office/drawing/2014/main" id="{80190C1E-A816-4EF9-A0B8-71D7468B38D1}"/>
              </a:ext>
            </a:extLst>
          </p:cNvPr>
          <p:cNvPicPr>
            <a:picLocks noChangeAspect="1"/>
          </p:cNvPicPr>
          <p:nvPr/>
        </p:nvPicPr>
        <p:blipFill>
          <a:blip r:embed="rId5"/>
          <a:stretch>
            <a:fillRect/>
          </a:stretch>
        </p:blipFill>
        <p:spPr>
          <a:xfrm>
            <a:off x="693499" y="1720121"/>
            <a:ext cx="7623781" cy="3349502"/>
          </a:xfrm>
          <a:prstGeom prst="rect">
            <a:avLst/>
          </a:prstGeom>
        </p:spPr>
      </p:pic>
    </p:spTree>
    <p:extLst>
      <p:ext uri="{BB962C8B-B14F-4D97-AF65-F5344CB8AC3E}">
        <p14:creationId xmlns:p14="http://schemas.microsoft.com/office/powerpoint/2010/main" val="1523365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50" y="551144"/>
            <a:ext cx="8453334" cy="4066005"/>
          </a:xfrm>
          <a:prstGeom prst="rect">
            <a:avLst/>
          </a:prstGeom>
        </p:spPr>
        <p:txBody>
          <a:bodyPr lIns="91425" tIns="91425" rIns="91425" bIns="91425" anchor="t" anchorCtr="0">
            <a:noAutofit/>
          </a:bodyPr>
          <a:lstStyle/>
          <a:p>
            <a:pPr lvl="0" rtl="0">
              <a:spcBef>
                <a:spcPts val="0"/>
              </a:spcBef>
              <a:buNone/>
            </a:pPr>
            <a:r>
              <a:rPr lang="de-DE" sz="2400" dirty="0"/>
              <a:t>Integrierter Ansatz: Die Bedeutung rückt in den Vordergrund</a:t>
            </a:r>
            <a:endParaRPr lang="en" sz="2400" dirty="0"/>
          </a:p>
        </p:txBody>
      </p:sp>
      <p:sp>
        <p:nvSpPr>
          <p:cNvPr id="7" name="Shape 109"/>
          <p:cNvSpPr txBox="1">
            <a:spLocks/>
          </p:cNvSpPr>
          <p:nvPr/>
        </p:nvSpPr>
        <p:spPr>
          <a:xfrm>
            <a:off x="558440" y="1077238"/>
            <a:ext cx="8269840" cy="380308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r>
              <a:rPr lang="de-DE" sz="2400" dirty="0"/>
              <a:t>Die RPZ wird aufgelöst  </a:t>
            </a:r>
          </a:p>
          <a:p>
            <a:r>
              <a:rPr lang="de-DE" sz="2400" dirty="0"/>
              <a:t>Auftreten von Fehlern </a:t>
            </a:r>
            <a:br>
              <a:rPr lang="de-DE" sz="2400" dirty="0"/>
            </a:br>
            <a:r>
              <a:rPr lang="de-DE" sz="2400" dirty="0"/>
              <a:t>mit hohen Bedeutungen </a:t>
            </a:r>
            <a:br>
              <a:rPr lang="de-DE" sz="2400" dirty="0"/>
            </a:br>
            <a:r>
              <a:rPr lang="de-DE" sz="2400" dirty="0"/>
              <a:t>löst Systemreaktionen </a:t>
            </a:r>
            <a:br>
              <a:rPr lang="de-DE" sz="2400" dirty="0"/>
            </a:br>
            <a:r>
              <a:rPr lang="de-DE" sz="2400" dirty="0"/>
              <a:t>und Maßnahmen aus</a:t>
            </a:r>
          </a:p>
          <a:p>
            <a:endParaRPr lang="de-DE" sz="2400" dirty="0"/>
          </a:p>
          <a:p>
            <a:r>
              <a:rPr lang="de-DE" sz="2400" dirty="0"/>
              <a:t>Prozesse und Systeme</a:t>
            </a:r>
          </a:p>
          <a:p>
            <a:r>
              <a:rPr lang="de-DE" sz="2400" dirty="0"/>
              <a:t>werden  in Risikobereichen</a:t>
            </a:r>
            <a:br>
              <a:rPr lang="de-DE" sz="2400" dirty="0"/>
            </a:br>
            <a:r>
              <a:rPr lang="de-DE" sz="2400" dirty="0"/>
              <a:t>beurteilt</a:t>
            </a:r>
          </a:p>
        </p:txBody>
      </p:sp>
      <p:cxnSp>
        <p:nvCxnSpPr>
          <p:cNvPr id="5" name="Gerader Verbinder 4">
            <a:extLst>
              <a:ext uri="{FF2B5EF4-FFF2-40B4-BE49-F238E27FC236}">
                <a16:creationId xmlns:a16="http://schemas.microsoft.com/office/drawing/2014/main" id="{25DAAD89-4373-4BD2-88E2-F5EFEEFF49BE}"/>
              </a:ext>
            </a:extLst>
          </p:cNvPr>
          <p:cNvCxnSpPr>
            <a:cxnSpLocks/>
          </p:cNvCxnSpPr>
          <p:nvPr/>
        </p:nvCxnSpPr>
        <p:spPr>
          <a:xfrm flipV="1">
            <a:off x="4773648" y="1543639"/>
            <a:ext cx="0" cy="2776959"/>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6" name="Gerader Verbinder 5">
            <a:extLst>
              <a:ext uri="{FF2B5EF4-FFF2-40B4-BE49-F238E27FC236}">
                <a16:creationId xmlns:a16="http://schemas.microsoft.com/office/drawing/2014/main" id="{AC2E9F99-2526-45AA-97F2-74B348D8F75A}"/>
              </a:ext>
            </a:extLst>
          </p:cNvPr>
          <p:cNvCxnSpPr>
            <a:cxnSpLocks/>
          </p:cNvCxnSpPr>
          <p:nvPr/>
        </p:nvCxnSpPr>
        <p:spPr>
          <a:xfrm flipV="1">
            <a:off x="4773648" y="4320598"/>
            <a:ext cx="3392390" cy="1"/>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8" name="Gerader Verbinder 7">
            <a:extLst>
              <a:ext uri="{FF2B5EF4-FFF2-40B4-BE49-F238E27FC236}">
                <a16:creationId xmlns:a16="http://schemas.microsoft.com/office/drawing/2014/main" id="{E967DFEF-353B-4345-A69C-865DC6C4C8EF}"/>
              </a:ext>
            </a:extLst>
          </p:cNvPr>
          <p:cNvCxnSpPr>
            <a:cxnSpLocks/>
          </p:cNvCxnSpPr>
          <p:nvPr/>
        </p:nvCxnSpPr>
        <p:spPr>
          <a:xfrm flipV="1">
            <a:off x="7385836" y="2524388"/>
            <a:ext cx="1657956" cy="1499660"/>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sp>
        <p:nvSpPr>
          <p:cNvPr id="9" name="Textfeld 22">
            <a:extLst>
              <a:ext uri="{FF2B5EF4-FFF2-40B4-BE49-F238E27FC236}">
                <a16:creationId xmlns:a16="http://schemas.microsoft.com/office/drawing/2014/main" id="{2F60CDA7-4722-4B6E-BFA6-E2EE05C9E303}"/>
              </a:ext>
            </a:extLst>
          </p:cNvPr>
          <p:cNvSpPr txBox="1"/>
          <p:nvPr/>
        </p:nvSpPr>
        <p:spPr>
          <a:xfrm>
            <a:off x="7824002" y="1857155"/>
            <a:ext cx="125616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dirty="0">
                <a:solidFill>
                  <a:schemeClr val="lt1"/>
                </a:solidFill>
                <a:latin typeface="Roboto"/>
                <a:ea typeface="Roboto"/>
              </a:rPr>
              <a:t>Entdeckung</a:t>
            </a:r>
          </a:p>
        </p:txBody>
      </p:sp>
      <p:sp>
        <p:nvSpPr>
          <p:cNvPr id="10" name="Textfeld 27">
            <a:extLst>
              <a:ext uri="{FF2B5EF4-FFF2-40B4-BE49-F238E27FC236}">
                <a16:creationId xmlns:a16="http://schemas.microsoft.com/office/drawing/2014/main" id="{FF1DBAED-A8CD-463B-A73B-A77E2FE19680}"/>
              </a:ext>
            </a:extLst>
          </p:cNvPr>
          <p:cNvSpPr txBox="1"/>
          <p:nvPr/>
        </p:nvSpPr>
        <p:spPr>
          <a:xfrm>
            <a:off x="7845280" y="4405868"/>
            <a:ext cx="125616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dirty="0">
                <a:solidFill>
                  <a:schemeClr val="lt1"/>
                </a:solidFill>
                <a:latin typeface="Roboto"/>
                <a:ea typeface="Roboto"/>
                <a:sym typeface="Roboto"/>
              </a:rPr>
              <a:t>Bedeutung</a:t>
            </a:r>
          </a:p>
        </p:txBody>
      </p:sp>
      <p:sp>
        <p:nvSpPr>
          <p:cNvPr id="11" name="Textfeld 28">
            <a:extLst>
              <a:ext uri="{FF2B5EF4-FFF2-40B4-BE49-F238E27FC236}">
                <a16:creationId xmlns:a16="http://schemas.microsoft.com/office/drawing/2014/main" id="{3C950447-8DFD-4F89-AEF5-01AFA9927720}"/>
              </a:ext>
            </a:extLst>
          </p:cNvPr>
          <p:cNvSpPr txBox="1"/>
          <p:nvPr/>
        </p:nvSpPr>
        <p:spPr>
          <a:xfrm>
            <a:off x="4359401" y="1205084"/>
            <a:ext cx="1183730" cy="338554"/>
          </a:xfrm>
          <a:prstGeom prst="rect">
            <a:avLst/>
          </a:prstGeom>
          <a:noFill/>
        </p:spPr>
        <p:txBody>
          <a:bodyPr wrap="square" rtlCol="0">
            <a:spAutoFit/>
          </a:bodyPr>
          <a:lstStyle>
            <a:defPPr marR="0" lvl="0" algn="l" rtl="0">
              <a:lnSpc>
                <a:spcPct val="100000"/>
              </a:lnSpc>
              <a:spcBef>
                <a:spcPts val="0"/>
              </a:spcBef>
              <a:spcAft>
                <a:spcPts val="0"/>
              </a:spcAft>
            </a:defPPr>
            <a:lvl1pPr marL="0" indent="0">
              <a:defRPr sz="2400">
                <a:solidFill>
                  <a:schemeClr val="lt1"/>
                </a:solidFill>
                <a:latin typeface="Roboto"/>
                <a:ea typeface="Roboto"/>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dirty="0"/>
              <a:t>Auftreten</a:t>
            </a:r>
          </a:p>
        </p:txBody>
      </p:sp>
      <p:sp>
        <p:nvSpPr>
          <p:cNvPr id="12" name="!!Cube">
            <a:extLst>
              <a:ext uri="{FF2B5EF4-FFF2-40B4-BE49-F238E27FC236}">
                <a16:creationId xmlns:a16="http://schemas.microsoft.com/office/drawing/2014/main" id="{ECBB7F60-0CFE-499A-A091-ED0F97C0F641}"/>
              </a:ext>
            </a:extLst>
          </p:cNvPr>
          <p:cNvSpPr/>
          <p:nvPr/>
        </p:nvSpPr>
        <p:spPr>
          <a:xfrm rot="500676">
            <a:off x="4837198" y="1978770"/>
            <a:ext cx="1804046" cy="1755548"/>
          </a:xfrm>
          <a:prstGeom prst="rect">
            <a:avLst/>
          </a:prstGeom>
          <a:blipFill>
            <a:blip r:embed="rId4"/>
            <a:stretch>
              <a:fillRect/>
            </a:stretch>
          </a:blipFill>
          <a:ln>
            <a:noFill/>
          </a:ln>
          <a:scene3d>
            <a:camera prst="perspectiveContrastingLeftFacing">
              <a:rot lat="1200000" lon="2636332" rev="21386789"/>
            </a:camera>
            <a:lightRig rig="sunrise" dir="t"/>
          </a:scene3d>
          <a:sp3d extrusionH="1651000" contourW="12700" prstMaterial="flat">
            <a:contourClr>
              <a:srgbClr val="00B05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sz="11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856</Words>
  <Application>Microsoft Office PowerPoint</Application>
  <PresentationFormat>Bildschirmpräsentation (16:9)</PresentationFormat>
  <Paragraphs>94</Paragraphs>
  <Slides>21</Slides>
  <Notes>21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21</vt:i4>
      </vt:variant>
    </vt:vector>
  </HeadingPairs>
  <TitlesOfParts>
    <vt:vector size="24" baseType="lpstr">
      <vt:lpstr>Roboto</vt:lpstr>
      <vt:lpstr>Arial</vt:lpstr>
      <vt:lpstr>geometric</vt:lpstr>
      <vt:lpstr>PDAP7.5 – FMEA - APQP die integrierte Kette im CAQ</vt:lpstr>
      <vt:lpstr>Harmonisierung VDA und AIAG  Der Internationale Standardisierung für eine robuste, genaue und vollständige FMEA </vt:lpstr>
      <vt:lpstr>Klassicher und integrierter Ansatz  Verknüpfung von FMEA, Prüf- und Ablaufplanung mit Gewährleistung  Kontinuierliche Risikoanalyse in der Prozessbegleitung  8D - Verknüpfung von Qualitätsplanung und Aftermarket</vt:lpstr>
      <vt:lpstr>Klassicher Ansatz:  FEMA Inhalte in PDAP bearbeiten  Revisionshistorie  Top Auswertungen der RPZ  Alternative Bewertung von RPZ1 und RPZ2  Nutzung der PDAP Aufgabenliste für Maßnahmen</vt:lpstr>
      <vt:lpstr>FEMA Inhalte in PDAP bearbeiten  Revisionshistorie  </vt:lpstr>
      <vt:lpstr>RPZ1 und RPZ2 </vt:lpstr>
      <vt:lpstr>Top Auswertungen der RPZ</vt:lpstr>
      <vt:lpstr>Plausibilität in der FMEA beurteilen</vt:lpstr>
      <vt:lpstr>Integrierter Ansatz: Die Bedeutung rückt in den Vordergrund</vt:lpstr>
      <vt:lpstr>Risikoüberwachung mit Ampelfaktoren „aufgelöste RPZ“</vt:lpstr>
      <vt:lpstr>Aufbau Bewertungslogik für die Risikobereiche </vt:lpstr>
      <vt:lpstr>Kopplung der Entdeckung im Fehlerkatalog</vt:lpstr>
      <vt:lpstr>Rückkopplung aus SPC und Gewährleistungsmanagement</vt:lpstr>
      <vt:lpstr>Verknüpfung zwischen FMEA und 8D-Report „Wie stellen Sie sicher, dass neue Fehler aus dem 8D zukünftig in der Qualitätsplanung berücksichtigt werden?“</vt:lpstr>
      <vt:lpstr>Meldesystem bei Auftreten von Risikobereichen</vt:lpstr>
      <vt:lpstr>Ableiten einer FEMA zum Prüfplan  Risikobeurteilung der Prüfmerkmale</vt:lpstr>
      <vt:lpstr>Ableiten einer FEMA zum Prüfplan  Risikobeurteilung der Prüfmerkmale</vt:lpstr>
      <vt:lpstr>Assistent für Excel- Import und Export  „inkl. Zugriff auf Auswertung“</vt:lpstr>
      <vt:lpstr>Reklamation</vt:lpstr>
      <vt:lpstr> Reduzieren Sie Ihre Risikomatrix und machen Sie mehr aus Ihren Daten Prozesse nicht nur  beherrschen, sondern auch bewerten   Prozesslenkung und Analyse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PDAP7.5 MV - CAQ-Prozesse zur Laufzeit bewertbar im Kennzahlensystem</dc:title>
  <dc:creator>Mark Hausmann</dc:creator>
  <cp:lastModifiedBy>Mark Hausmann</cp:lastModifiedBy>
  <cp:revision>133</cp:revision>
  <dcterms:modified xsi:type="dcterms:W3CDTF">2019-09-04T09:31:17Z</dcterms:modified>
</cp:coreProperties>
</file>