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79" r:id="rId2"/>
    <p:sldId id="380" r:id="rId3"/>
    <p:sldId id="337" r:id="rId4"/>
    <p:sldId id="275" r:id="rId5"/>
    <p:sldId id="420" r:id="rId6"/>
    <p:sldId id="404" r:id="rId7"/>
    <p:sldId id="270" r:id="rId8"/>
    <p:sldId id="406" r:id="rId9"/>
    <p:sldId id="381" r:id="rId10"/>
    <p:sldId id="382" r:id="rId11"/>
    <p:sldId id="383" r:id="rId12"/>
    <p:sldId id="385" r:id="rId13"/>
    <p:sldId id="407" r:id="rId14"/>
    <p:sldId id="399" r:id="rId15"/>
    <p:sldId id="397" r:id="rId16"/>
    <p:sldId id="388" r:id="rId17"/>
    <p:sldId id="389" r:id="rId18"/>
    <p:sldId id="390" r:id="rId19"/>
    <p:sldId id="393" r:id="rId20"/>
    <p:sldId id="392" r:id="rId21"/>
    <p:sldId id="386" r:id="rId22"/>
    <p:sldId id="414" r:id="rId23"/>
    <p:sldId id="391" r:id="rId24"/>
    <p:sldId id="360" r:id="rId25"/>
    <p:sldId id="361" r:id="rId26"/>
    <p:sldId id="357" r:id="rId27"/>
    <p:sldId id="362" r:id="rId28"/>
    <p:sldId id="363" r:id="rId29"/>
    <p:sldId id="262" r:id="rId30"/>
    <p:sldId id="416" r:id="rId31"/>
    <p:sldId id="417" r:id="rId32"/>
    <p:sldId id="418" r:id="rId33"/>
    <p:sldId id="396" r:id="rId34"/>
    <p:sldId id="359" r:id="rId35"/>
    <p:sldId id="358" r:id="rId36"/>
    <p:sldId id="419" r:id="rId37"/>
    <p:sldId id="298" r:id="rId38"/>
    <p:sldId id="299" r:id="rId39"/>
    <p:sldId id="300" r:id="rId40"/>
    <p:sldId id="356" r:id="rId41"/>
    <p:sldId id="302" r:id="rId42"/>
    <p:sldId id="303" r:id="rId43"/>
    <p:sldId id="288" r:id="rId44"/>
    <p:sldId id="378" r:id="rId45"/>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7A96C3C-92EA-4EBC-B206-FDBDC6BF9ABC}">
          <p14:sldIdLst>
            <p14:sldId id="379"/>
            <p14:sldId id="380"/>
            <p14:sldId id="337"/>
            <p14:sldId id="275"/>
            <p14:sldId id="420"/>
            <p14:sldId id="404"/>
            <p14:sldId id="270"/>
            <p14:sldId id="406"/>
            <p14:sldId id="381"/>
          </p14:sldIdLst>
        </p14:section>
        <p14:section name="Klassischer Ansatz" id="{6AF51B67-0DED-437B-ACF4-46D88D2DC98A}">
          <p14:sldIdLst>
            <p14:sldId id="382"/>
            <p14:sldId id="383"/>
            <p14:sldId id="385"/>
            <p14:sldId id="407"/>
          </p14:sldIdLst>
        </p14:section>
        <p14:section name="Integrierter Ansatz" id="{65897C64-3E7F-4BD9-BA5F-30A3FA7F07E4}">
          <p14:sldIdLst>
            <p14:sldId id="399"/>
            <p14:sldId id="397"/>
            <p14:sldId id="388"/>
            <p14:sldId id="389"/>
            <p14:sldId id="390"/>
            <p14:sldId id="393"/>
            <p14:sldId id="392"/>
          </p14:sldIdLst>
        </p14:section>
        <p14:section name="BI" id="{C7CD9C6D-5CFA-4948-83EA-FA04E80E2802}">
          <p14:sldIdLst>
            <p14:sldId id="386"/>
            <p14:sldId id="414"/>
            <p14:sldId id="391"/>
          </p14:sldIdLst>
        </p14:section>
        <p14:section name="Datenerfassung" id="{FFE44E84-EAA6-4477-B499-D71D5072D01A}">
          <p14:sldIdLst>
            <p14:sldId id="360"/>
            <p14:sldId id="361"/>
            <p14:sldId id="357"/>
            <p14:sldId id="362"/>
            <p14:sldId id="363"/>
            <p14:sldId id="262"/>
            <p14:sldId id="416"/>
            <p14:sldId id="417"/>
            <p14:sldId id="418"/>
            <p14:sldId id="396"/>
            <p14:sldId id="359"/>
            <p14:sldId id="358"/>
            <p14:sldId id="419"/>
            <p14:sldId id="298"/>
            <p14:sldId id="299"/>
            <p14:sldId id="300"/>
            <p14:sldId id="356"/>
            <p14:sldId id="302"/>
            <p14:sldId id="303"/>
            <p14:sldId id="288"/>
          </p14:sldIdLst>
        </p14:section>
        <p14:section name="Zusammenfassung" id="{AF74F74F-0A0E-4D92-8911-C56A01B87E30}">
          <p14:sldIdLst>
            <p14:sldId id="378"/>
          </p14:sldIdLst>
        </p14:section>
      </p14:sectionLst>
    </p:ext>
    <p:ext uri="{EFAFB233-063F-42B5-8137-9DF3F51BA10A}">
      <p15:sldGuideLst xmlns:p15="http://schemas.microsoft.com/office/powerpoint/2012/main">
        <p15:guide id="1" orient="horz" pos="1389" userDrawn="1">
          <p15:clr>
            <a:srgbClr val="A4A3A4"/>
          </p15:clr>
        </p15:guide>
        <p15:guide id="2" pos="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77B"/>
    <a:srgbClr val="002060"/>
    <a:srgbClr val="04115C"/>
    <a:srgbClr val="FDFBFC"/>
    <a:srgbClr val="05177A"/>
    <a:srgbClr val="FFFFFF"/>
    <a:srgbClr val="C0C9FC"/>
    <a:srgbClr val="0057D6"/>
    <a:srgbClr val="00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2445" autoAdjust="0"/>
  </p:normalViewPr>
  <p:slideViewPr>
    <p:cSldViewPr>
      <p:cViewPr varScale="1">
        <p:scale>
          <a:sx n="114" d="100"/>
          <a:sy n="114" d="100"/>
        </p:scale>
        <p:origin x="1764" y="102"/>
      </p:cViewPr>
      <p:guideLst>
        <p:guide orient="horz" pos="1389"/>
        <p:guide pos="88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19361-2007-4E2B-B84C-DB9BEF8D39F3}" type="doc">
      <dgm:prSet loTypeId="urn:microsoft.com/office/officeart/2005/8/layout/pyramid2" loCatId="pyramid" qsTypeId="urn:microsoft.com/office/officeart/2005/8/quickstyle/3d9" qsCatId="3D" csTypeId="urn:microsoft.com/office/officeart/2005/8/colors/accent1_2" csCatId="accent1" phldr="1"/>
      <dgm:spPr/>
    </dgm:pt>
    <dgm:pt modelId="{22823375-43BB-4311-8028-E0F928ACEAB9}">
      <dgm:prSet phldrT="[Text]"/>
      <dgm:spPr/>
      <dgm:t>
        <a:bodyPr/>
        <a:lstStyle/>
        <a:p>
          <a:r>
            <a:rPr lang="de-DE" dirty="0"/>
            <a:t>Power BI / SSRS / Office</a:t>
          </a:r>
        </a:p>
      </dgm:t>
    </dgm:pt>
    <dgm:pt modelId="{D1469779-B670-4591-9673-40377BB4FDFC}" type="parTrans" cxnId="{C4203B50-D245-4207-A9EE-3EED764342D1}">
      <dgm:prSet/>
      <dgm:spPr/>
      <dgm:t>
        <a:bodyPr/>
        <a:lstStyle/>
        <a:p>
          <a:endParaRPr lang="de-DE"/>
        </a:p>
      </dgm:t>
    </dgm:pt>
    <dgm:pt modelId="{6A963E45-1D03-4F5F-A2E4-DD71D46040EA}" type="sibTrans" cxnId="{C4203B50-D245-4207-A9EE-3EED764342D1}">
      <dgm:prSet/>
      <dgm:spPr/>
      <dgm:t>
        <a:bodyPr/>
        <a:lstStyle/>
        <a:p>
          <a:endParaRPr lang="de-DE"/>
        </a:p>
      </dgm:t>
    </dgm:pt>
    <dgm:pt modelId="{23603AC9-6B3B-4AD7-8CEC-EA440D2424CC}">
      <dgm:prSet phldrT="[Text]" custT="1"/>
      <dgm:spPr/>
      <dgm:t>
        <a:bodyPr/>
        <a:lstStyle/>
        <a:p>
          <a:r>
            <a:rPr lang="de-DE" sz="2400" dirty="0"/>
            <a:t>ERP / PDAP / Fachanwendungen</a:t>
          </a:r>
        </a:p>
      </dgm:t>
    </dgm:pt>
    <dgm:pt modelId="{5E9809B9-2F25-485A-BE6D-53D326905549}" type="parTrans" cxnId="{F7B883ED-3BCC-49E7-B74E-AE2B1708C0DB}">
      <dgm:prSet/>
      <dgm:spPr/>
      <dgm:t>
        <a:bodyPr/>
        <a:lstStyle/>
        <a:p>
          <a:endParaRPr lang="de-DE"/>
        </a:p>
      </dgm:t>
    </dgm:pt>
    <dgm:pt modelId="{E505102D-E052-4077-8FF5-11FA49E4715F}" type="sibTrans" cxnId="{F7B883ED-3BCC-49E7-B74E-AE2B1708C0DB}">
      <dgm:prSet/>
      <dgm:spPr/>
      <dgm:t>
        <a:bodyPr/>
        <a:lstStyle/>
        <a:p>
          <a:endParaRPr lang="de-DE"/>
        </a:p>
      </dgm:t>
    </dgm:pt>
    <dgm:pt modelId="{B444ADCC-DEC8-4B06-A53F-BE21BEEC34D4}">
      <dgm:prSet phldrT="[Text]"/>
      <dgm:spPr/>
      <dgm:t>
        <a:bodyPr/>
        <a:lstStyle/>
        <a:p>
          <a:r>
            <a:rPr lang="de-DE" dirty="0"/>
            <a:t>Middleware Maschine</a:t>
          </a:r>
        </a:p>
      </dgm:t>
    </dgm:pt>
    <dgm:pt modelId="{44C5402D-F396-4754-A5EA-319D50927F01}" type="parTrans" cxnId="{E18059FF-4C01-49E7-83B9-7DD489920192}">
      <dgm:prSet/>
      <dgm:spPr/>
      <dgm:t>
        <a:bodyPr/>
        <a:lstStyle/>
        <a:p>
          <a:endParaRPr lang="de-DE"/>
        </a:p>
      </dgm:t>
    </dgm:pt>
    <dgm:pt modelId="{37DE6DB1-8059-4085-86FB-CA6DDE29716A}" type="sibTrans" cxnId="{E18059FF-4C01-49E7-83B9-7DD489920192}">
      <dgm:prSet/>
      <dgm:spPr/>
      <dgm:t>
        <a:bodyPr/>
        <a:lstStyle/>
        <a:p>
          <a:endParaRPr lang="de-DE"/>
        </a:p>
      </dgm:t>
    </dgm:pt>
    <dgm:pt modelId="{C789F741-6D56-4811-A7AD-B0D55E83CB60}" type="pres">
      <dgm:prSet presAssocID="{8F019361-2007-4E2B-B84C-DB9BEF8D39F3}" presName="compositeShape" presStyleCnt="0">
        <dgm:presLayoutVars>
          <dgm:dir val="rev"/>
          <dgm:resizeHandles/>
        </dgm:presLayoutVars>
      </dgm:prSet>
      <dgm:spPr/>
    </dgm:pt>
    <dgm:pt modelId="{F1C23DDC-63B0-4485-AF62-EB2A31C7A750}" type="pres">
      <dgm:prSet presAssocID="{8F019361-2007-4E2B-B84C-DB9BEF8D39F3}" presName="pyramid" presStyleLbl="node1" presStyleIdx="0" presStyleCnt="1"/>
      <dgm:spPr/>
    </dgm:pt>
    <dgm:pt modelId="{D0E112B0-EABB-4D16-9510-B2AF29A052B1}" type="pres">
      <dgm:prSet presAssocID="{8F019361-2007-4E2B-B84C-DB9BEF8D39F3}" presName="theList" presStyleCnt="0"/>
      <dgm:spPr/>
    </dgm:pt>
    <dgm:pt modelId="{BA301465-88EC-4F26-B27F-B151B9E4B6BD}" type="pres">
      <dgm:prSet presAssocID="{22823375-43BB-4311-8028-E0F928ACEAB9}" presName="aNode" presStyleLbl="fgAcc1" presStyleIdx="0" presStyleCnt="3">
        <dgm:presLayoutVars>
          <dgm:bulletEnabled val="1"/>
        </dgm:presLayoutVars>
      </dgm:prSet>
      <dgm:spPr/>
    </dgm:pt>
    <dgm:pt modelId="{A231EB8E-311F-4BDC-A2A7-463D0068CF11}" type="pres">
      <dgm:prSet presAssocID="{22823375-43BB-4311-8028-E0F928ACEAB9}" presName="aSpace" presStyleCnt="0"/>
      <dgm:spPr/>
    </dgm:pt>
    <dgm:pt modelId="{E6A70E22-BA5E-47D1-947F-FE4E77CC562D}" type="pres">
      <dgm:prSet presAssocID="{23603AC9-6B3B-4AD7-8CEC-EA440D2424CC}" presName="aNode" presStyleLbl="fgAcc1" presStyleIdx="1" presStyleCnt="3">
        <dgm:presLayoutVars>
          <dgm:bulletEnabled val="1"/>
        </dgm:presLayoutVars>
      </dgm:prSet>
      <dgm:spPr/>
    </dgm:pt>
    <dgm:pt modelId="{00C9C032-C1BE-41FB-BCA3-A2791532B51A}" type="pres">
      <dgm:prSet presAssocID="{23603AC9-6B3B-4AD7-8CEC-EA440D2424CC}" presName="aSpace" presStyleCnt="0"/>
      <dgm:spPr/>
    </dgm:pt>
    <dgm:pt modelId="{5AC3446A-52B6-4E0F-A9E3-DA1C5D2DE4D9}" type="pres">
      <dgm:prSet presAssocID="{B444ADCC-DEC8-4B06-A53F-BE21BEEC34D4}" presName="aNode" presStyleLbl="fgAcc1" presStyleIdx="2" presStyleCnt="3">
        <dgm:presLayoutVars>
          <dgm:bulletEnabled val="1"/>
        </dgm:presLayoutVars>
      </dgm:prSet>
      <dgm:spPr/>
    </dgm:pt>
    <dgm:pt modelId="{99AF8C94-FC8B-4935-8DF6-D29B56618CCC}" type="pres">
      <dgm:prSet presAssocID="{B444ADCC-DEC8-4B06-A53F-BE21BEEC34D4}" presName="aSpace" presStyleCnt="0"/>
      <dgm:spPr/>
    </dgm:pt>
  </dgm:ptLst>
  <dgm:cxnLst>
    <dgm:cxn modelId="{B38D9C20-7430-4F58-B7A7-BE551B2D4A5E}" type="presOf" srcId="{22823375-43BB-4311-8028-E0F928ACEAB9}" destId="{BA301465-88EC-4F26-B27F-B151B9E4B6BD}" srcOrd="0" destOrd="0" presId="urn:microsoft.com/office/officeart/2005/8/layout/pyramid2"/>
    <dgm:cxn modelId="{C4203B50-D245-4207-A9EE-3EED764342D1}" srcId="{8F019361-2007-4E2B-B84C-DB9BEF8D39F3}" destId="{22823375-43BB-4311-8028-E0F928ACEAB9}" srcOrd="0" destOrd="0" parTransId="{D1469779-B670-4591-9673-40377BB4FDFC}" sibTransId="{6A963E45-1D03-4F5F-A2E4-DD71D46040EA}"/>
    <dgm:cxn modelId="{D117838F-7B07-4D58-BDD3-92A2A7B9382B}" type="presOf" srcId="{8F019361-2007-4E2B-B84C-DB9BEF8D39F3}" destId="{C789F741-6D56-4811-A7AD-B0D55E83CB60}" srcOrd="0" destOrd="0" presId="urn:microsoft.com/office/officeart/2005/8/layout/pyramid2"/>
    <dgm:cxn modelId="{FC0FD0BE-344D-4A31-9AC6-971853940565}" type="presOf" srcId="{B444ADCC-DEC8-4B06-A53F-BE21BEEC34D4}" destId="{5AC3446A-52B6-4E0F-A9E3-DA1C5D2DE4D9}" srcOrd="0" destOrd="0" presId="urn:microsoft.com/office/officeart/2005/8/layout/pyramid2"/>
    <dgm:cxn modelId="{F7B883ED-3BCC-49E7-B74E-AE2B1708C0DB}" srcId="{8F019361-2007-4E2B-B84C-DB9BEF8D39F3}" destId="{23603AC9-6B3B-4AD7-8CEC-EA440D2424CC}" srcOrd="1" destOrd="0" parTransId="{5E9809B9-2F25-485A-BE6D-53D326905549}" sibTransId="{E505102D-E052-4077-8FF5-11FA49E4715F}"/>
    <dgm:cxn modelId="{972F62FC-69BE-47F6-AE1C-05E64303C10A}" type="presOf" srcId="{23603AC9-6B3B-4AD7-8CEC-EA440D2424CC}" destId="{E6A70E22-BA5E-47D1-947F-FE4E77CC562D}" srcOrd="0" destOrd="0" presId="urn:microsoft.com/office/officeart/2005/8/layout/pyramid2"/>
    <dgm:cxn modelId="{E18059FF-4C01-49E7-83B9-7DD489920192}" srcId="{8F019361-2007-4E2B-B84C-DB9BEF8D39F3}" destId="{B444ADCC-DEC8-4B06-A53F-BE21BEEC34D4}" srcOrd="2" destOrd="0" parTransId="{44C5402D-F396-4754-A5EA-319D50927F01}" sibTransId="{37DE6DB1-8059-4085-86FB-CA6DDE29716A}"/>
    <dgm:cxn modelId="{6955906B-56C1-444C-BADD-9B391CA60FBC}" type="presParOf" srcId="{C789F741-6D56-4811-A7AD-B0D55E83CB60}" destId="{F1C23DDC-63B0-4485-AF62-EB2A31C7A750}" srcOrd="0" destOrd="0" presId="urn:microsoft.com/office/officeart/2005/8/layout/pyramid2"/>
    <dgm:cxn modelId="{CF83DFB1-69BD-475E-A134-F47D31C3943A}" type="presParOf" srcId="{C789F741-6D56-4811-A7AD-B0D55E83CB60}" destId="{D0E112B0-EABB-4D16-9510-B2AF29A052B1}" srcOrd="1" destOrd="0" presId="urn:microsoft.com/office/officeart/2005/8/layout/pyramid2"/>
    <dgm:cxn modelId="{A42D34EE-43C2-45F4-96F0-222831BFBF5C}" type="presParOf" srcId="{D0E112B0-EABB-4D16-9510-B2AF29A052B1}" destId="{BA301465-88EC-4F26-B27F-B151B9E4B6BD}" srcOrd="0" destOrd="0" presId="urn:microsoft.com/office/officeart/2005/8/layout/pyramid2"/>
    <dgm:cxn modelId="{DC199156-3DB4-4C54-B01F-47B1BE591906}" type="presParOf" srcId="{D0E112B0-EABB-4D16-9510-B2AF29A052B1}" destId="{A231EB8E-311F-4BDC-A2A7-463D0068CF11}" srcOrd="1" destOrd="0" presId="urn:microsoft.com/office/officeart/2005/8/layout/pyramid2"/>
    <dgm:cxn modelId="{1E782A8D-FCF0-46F6-9F40-E28779B5DFAF}" type="presParOf" srcId="{D0E112B0-EABB-4D16-9510-B2AF29A052B1}" destId="{E6A70E22-BA5E-47D1-947F-FE4E77CC562D}" srcOrd="2" destOrd="0" presId="urn:microsoft.com/office/officeart/2005/8/layout/pyramid2"/>
    <dgm:cxn modelId="{26F11BEF-0B09-4F22-AF8B-AA5CDAA1942C}" type="presParOf" srcId="{D0E112B0-EABB-4D16-9510-B2AF29A052B1}" destId="{00C9C032-C1BE-41FB-BCA3-A2791532B51A}" srcOrd="3" destOrd="0" presId="urn:microsoft.com/office/officeart/2005/8/layout/pyramid2"/>
    <dgm:cxn modelId="{142F4078-0065-4C14-803F-E03F1945390D}" type="presParOf" srcId="{D0E112B0-EABB-4D16-9510-B2AF29A052B1}" destId="{5AC3446A-52B6-4E0F-A9E3-DA1C5D2DE4D9}" srcOrd="4" destOrd="0" presId="urn:microsoft.com/office/officeart/2005/8/layout/pyramid2"/>
    <dgm:cxn modelId="{80BC36B9-11E8-43AA-8293-E4218EC88694}" type="presParOf" srcId="{D0E112B0-EABB-4D16-9510-B2AF29A052B1}" destId="{99AF8C94-FC8B-4935-8DF6-D29B56618CCC}"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63EED-1A47-4A7D-9352-D0CB3091807D}" type="doc">
      <dgm:prSet loTypeId="urn:microsoft.com/office/officeart/2005/8/layout/pyramid1" loCatId="pyramid" qsTypeId="urn:microsoft.com/office/officeart/2005/8/quickstyle/simple1" qsCatId="simple" csTypeId="urn:microsoft.com/office/officeart/2005/8/colors/accent1_5" csCatId="accent1" phldr="1"/>
      <dgm:spPr>
        <a:scene3d>
          <a:camera prst="perspectiveContrastingLeftFacing"/>
          <a:lightRig rig="threePt" dir="t"/>
        </a:scene3d>
      </dgm:spPr>
    </dgm:pt>
    <dgm:pt modelId="{5FE849CB-3D19-4D46-AD9A-15939C405BF2}">
      <dgm:prSet phldrT="[Text]" custT="1"/>
      <dgm:spPr/>
      <dgm:t>
        <a:bodyPr/>
        <a:lstStyle/>
        <a:p>
          <a:r>
            <a:rPr lang="de-DE" sz="1600"/>
            <a:t>Latenz ok</a:t>
          </a:r>
        </a:p>
      </dgm:t>
    </dgm:pt>
    <dgm:pt modelId="{16D433B9-88AF-48E3-88B3-CEBA2248D23E}" type="parTrans" cxnId="{79110951-4227-4B1F-ACAC-60114E0C77C3}">
      <dgm:prSet/>
      <dgm:spPr/>
      <dgm:t>
        <a:bodyPr/>
        <a:lstStyle/>
        <a:p>
          <a:endParaRPr lang="de-DE" sz="1050"/>
        </a:p>
      </dgm:t>
    </dgm:pt>
    <dgm:pt modelId="{BC8339D8-848C-4691-A5C1-BDD19B3A9A3B}" type="sibTrans" cxnId="{79110951-4227-4B1F-ACAC-60114E0C77C3}">
      <dgm:prSet/>
      <dgm:spPr/>
      <dgm:t>
        <a:bodyPr/>
        <a:lstStyle/>
        <a:p>
          <a:endParaRPr lang="de-DE" sz="1050"/>
        </a:p>
      </dgm:t>
    </dgm:pt>
    <dgm:pt modelId="{057F9041-26B5-4189-B369-0D793BBF2386}">
      <dgm:prSet phldrT="[Text]" custT="1"/>
      <dgm:spPr/>
      <dgm:t>
        <a:bodyPr/>
        <a:lstStyle/>
        <a:p>
          <a:r>
            <a:rPr lang="de-DE" sz="1600"/>
            <a:t>teilweise Latenz</a:t>
          </a:r>
        </a:p>
      </dgm:t>
    </dgm:pt>
    <dgm:pt modelId="{DA10C57B-6562-4F2C-A540-E5A9605DA069}" type="parTrans" cxnId="{D45121C1-38FD-4DF9-84A2-7E8B88E7385B}">
      <dgm:prSet/>
      <dgm:spPr/>
      <dgm:t>
        <a:bodyPr/>
        <a:lstStyle/>
        <a:p>
          <a:endParaRPr lang="de-DE" sz="1050"/>
        </a:p>
      </dgm:t>
    </dgm:pt>
    <dgm:pt modelId="{C9BF6B97-D8ED-45E7-A996-E6ACD503295E}" type="sibTrans" cxnId="{D45121C1-38FD-4DF9-84A2-7E8B88E7385B}">
      <dgm:prSet/>
      <dgm:spPr/>
      <dgm:t>
        <a:bodyPr/>
        <a:lstStyle/>
        <a:p>
          <a:endParaRPr lang="de-DE" sz="1050"/>
        </a:p>
      </dgm:t>
    </dgm:pt>
    <dgm:pt modelId="{56D90455-42DB-4C13-BFE7-16573FDCFF21}">
      <dgm:prSet phldrT="[Text]" custT="1"/>
      <dgm:spPr/>
      <dgm:t>
        <a:bodyPr/>
        <a:lstStyle/>
        <a:p>
          <a:r>
            <a:rPr lang="de-DE" sz="1600"/>
            <a:t>Echtzeit</a:t>
          </a:r>
        </a:p>
      </dgm:t>
    </dgm:pt>
    <dgm:pt modelId="{DA7BEC06-6896-4917-A077-EA41F4857751}" type="parTrans" cxnId="{7A464824-B4E1-42F0-9E98-5C6B5BD5C5CB}">
      <dgm:prSet/>
      <dgm:spPr/>
      <dgm:t>
        <a:bodyPr/>
        <a:lstStyle/>
        <a:p>
          <a:endParaRPr lang="de-DE" sz="1050"/>
        </a:p>
      </dgm:t>
    </dgm:pt>
    <dgm:pt modelId="{95AA2F66-4DFC-4201-9F93-18FE73CC4555}" type="sibTrans" cxnId="{7A464824-B4E1-42F0-9E98-5C6B5BD5C5CB}">
      <dgm:prSet/>
      <dgm:spPr/>
      <dgm:t>
        <a:bodyPr/>
        <a:lstStyle/>
        <a:p>
          <a:endParaRPr lang="de-DE" sz="1050"/>
        </a:p>
      </dgm:t>
    </dgm:pt>
    <dgm:pt modelId="{4CE3CD94-A48A-4647-850F-EF14588950A1}" type="pres">
      <dgm:prSet presAssocID="{A5563EED-1A47-4A7D-9352-D0CB3091807D}" presName="Name0" presStyleCnt="0">
        <dgm:presLayoutVars>
          <dgm:dir/>
          <dgm:animLvl val="lvl"/>
          <dgm:resizeHandles val="exact"/>
        </dgm:presLayoutVars>
      </dgm:prSet>
      <dgm:spPr/>
    </dgm:pt>
    <dgm:pt modelId="{C065D863-7A48-4382-8FA4-DF956CA4B6F4}" type="pres">
      <dgm:prSet presAssocID="{5FE849CB-3D19-4D46-AD9A-15939C405BF2}" presName="Name8" presStyleCnt="0"/>
      <dgm:spPr/>
    </dgm:pt>
    <dgm:pt modelId="{C70785AB-8E3F-4E29-9048-EDB79FAF0F87}" type="pres">
      <dgm:prSet presAssocID="{5FE849CB-3D19-4D46-AD9A-15939C405BF2}" presName="level" presStyleLbl="node1" presStyleIdx="0" presStyleCnt="3">
        <dgm:presLayoutVars>
          <dgm:chMax val="1"/>
          <dgm:bulletEnabled val="1"/>
        </dgm:presLayoutVars>
      </dgm:prSet>
      <dgm:spPr/>
    </dgm:pt>
    <dgm:pt modelId="{265A2381-FB99-4B8A-9110-F8C7FD771B47}" type="pres">
      <dgm:prSet presAssocID="{5FE849CB-3D19-4D46-AD9A-15939C405BF2}" presName="levelTx" presStyleLbl="revTx" presStyleIdx="0" presStyleCnt="0">
        <dgm:presLayoutVars>
          <dgm:chMax val="1"/>
          <dgm:bulletEnabled val="1"/>
        </dgm:presLayoutVars>
      </dgm:prSet>
      <dgm:spPr/>
    </dgm:pt>
    <dgm:pt modelId="{05542E0B-7851-4967-A920-A3D9EE8A4C17}" type="pres">
      <dgm:prSet presAssocID="{057F9041-26B5-4189-B369-0D793BBF2386}" presName="Name8" presStyleCnt="0"/>
      <dgm:spPr/>
    </dgm:pt>
    <dgm:pt modelId="{A6B30672-5B2F-490A-AAE8-5A3E882AF08F}" type="pres">
      <dgm:prSet presAssocID="{057F9041-26B5-4189-B369-0D793BBF2386}" presName="level" presStyleLbl="node1" presStyleIdx="1" presStyleCnt="3">
        <dgm:presLayoutVars>
          <dgm:chMax val="1"/>
          <dgm:bulletEnabled val="1"/>
        </dgm:presLayoutVars>
      </dgm:prSet>
      <dgm:spPr/>
    </dgm:pt>
    <dgm:pt modelId="{5B3B16AB-71B5-4125-87E6-685814684BDA}" type="pres">
      <dgm:prSet presAssocID="{057F9041-26B5-4189-B369-0D793BBF2386}" presName="levelTx" presStyleLbl="revTx" presStyleIdx="0" presStyleCnt="0">
        <dgm:presLayoutVars>
          <dgm:chMax val="1"/>
          <dgm:bulletEnabled val="1"/>
        </dgm:presLayoutVars>
      </dgm:prSet>
      <dgm:spPr/>
    </dgm:pt>
    <dgm:pt modelId="{A83F7267-4893-4ADC-97BF-85AE679EBEB0}" type="pres">
      <dgm:prSet presAssocID="{56D90455-42DB-4C13-BFE7-16573FDCFF21}" presName="Name8" presStyleCnt="0"/>
      <dgm:spPr/>
    </dgm:pt>
    <dgm:pt modelId="{767BE9AA-8717-4F2F-A6E0-D4856A1C8704}" type="pres">
      <dgm:prSet presAssocID="{56D90455-42DB-4C13-BFE7-16573FDCFF21}" presName="level" presStyleLbl="node1" presStyleIdx="2" presStyleCnt="3" custLinFactNeighborX="6289" custLinFactNeighborY="8334">
        <dgm:presLayoutVars>
          <dgm:chMax val="1"/>
          <dgm:bulletEnabled val="1"/>
        </dgm:presLayoutVars>
      </dgm:prSet>
      <dgm:spPr/>
    </dgm:pt>
    <dgm:pt modelId="{30AAEB0F-CD49-44A4-9508-9097DF984BFC}" type="pres">
      <dgm:prSet presAssocID="{56D90455-42DB-4C13-BFE7-16573FDCFF21}" presName="levelTx" presStyleLbl="revTx" presStyleIdx="0" presStyleCnt="0">
        <dgm:presLayoutVars>
          <dgm:chMax val="1"/>
          <dgm:bulletEnabled val="1"/>
        </dgm:presLayoutVars>
      </dgm:prSet>
      <dgm:spPr/>
    </dgm:pt>
  </dgm:ptLst>
  <dgm:cxnLst>
    <dgm:cxn modelId="{7A464824-B4E1-42F0-9E98-5C6B5BD5C5CB}" srcId="{A5563EED-1A47-4A7D-9352-D0CB3091807D}" destId="{56D90455-42DB-4C13-BFE7-16573FDCFF21}" srcOrd="2" destOrd="0" parTransId="{DA7BEC06-6896-4917-A077-EA41F4857751}" sibTransId="{95AA2F66-4DFC-4201-9F93-18FE73CC4555}"/>
    <dgm:cxn modelId="{884E4A3A-9B77-43B5-8920-696A847DD81F}" type="presOf" srcId="{057F9041-26B5-4189-B369-0D793BBF2386}" destId="{A6B30672-5B2F-490A-AAE8-5A3E882AF08F}" srcOrd="0" destOrd="0" presId="urn:microsoft.com/office/officeart/2005/8/layout/pyramid1"/>
    <dgm:cxn modelId="{14DF644B-B0A2-4736-BB95-AFCA265E8789}" type="presOf" srcId="{5FE849CB-3D19-4D46-AD9A-15939C405BF2}" destId="{265A2381-FB99-4B8A-9110-F8C7FD771B47}" srcOrd="1" destOrd="0" presId="urn:microsoft.com/office/officeart/2005/8/layout/pyramid1"/>
    <dgm:cxn modelId="{79110951-4227-4B1F-ACAC-60114E0C77C3}" srcId="{A5563EED-1A47-4A7D-9352-D0CB3091807D}" destId="{5FE849CB-3D19-4D46-AD9A-15939C405BF2}" srcOrd="0" destOrd="0" parTransId="{16D433B9-88AF-48E3-88B3-CEBA2248D23E}" sibTransId="{BC8339D8-848C-4691-A5C1-BDD19B3A9A3B}"/>
    <dgm:cxn modelId="{C857AA99-F43B-47CC-8980-742B39B43EA6}" type="presOf" srcId="{56D90455-42DB-4C13-BFE7-16573FDCFF21}" destId="{30AAEB0F-CD49-44A4-9508-9097DF984BFC}" srcOrd="1" destOrd="0" presId="urn:microsoft.com/office/officeart/2005/8/layout/pyramid1"/>
    <dgm:cxn modelId="{D45121C1-38FD-4DF9-84A2-7E8B88E7385B}" srcId="{A5563EED-1A47-4A7D-9352-D0CB3091807D}" destId="{057F9041-26B5-4189-B369-0D793BBF2386}" srcOrd="1" destOrd="0" parTransId="{DA10C57B-6562-4F2C-A540-E5A9605DA069}" sibTransId="{C9BF6B97-D8ED-45E7-A996-E6ACD503295E}"/>
    <dgm:cxn modelId="{7B2AD1D0-44FE-4E4F-BE73-A24EA20BFDBB}" type="presOf" srcId="{057F9041-26B5-4189-B369-0D793BBF2386}" destId="{5B3B16AB-71B5-4125-87E6-685814684BDA}" srcOrd="1" destOrd="0" presId="urn:microsoft.com/office/officeart/2005/8/layout/pyramid1"/>
    <dgm:cxn modelId="{BED9A1D3-067F-48A4-A49D-34A18D1ADAC3}" type="presOf" srcId="{56D90455-42DB-4C13-BFE7-16573FDCFF21}" destId="{767BE9AA-8717-4F2F-A6E0-D4856A1C8704}" srcOrd="0" destOrd="0" presId="urn:microsoft.com/office/officeart/2005/8/layout/pyramid1"/>
    <dgm:cxn modelId="{F45510D4-EC11-4EFB-B868-8BB8AE2FE199}" type="presOf" srcId="{A5563EED-1A47-4A7D-9352-D0CB3091807D}" destId="{4CE3CD94-A48A-4647-850F-EF14588950A1}" srcOrd="0" destOrd="0" presId="urn:microsoft.com/office/officeart/2005/8/layout/pyramid1"/>
    <dgm:cxn modelId="{5E499DF1-84F7-493B-9A42-6E244A6A8161}" type="presOf" srcId="{5FE849CB-3D19-4D46-AD9A-15939C405BF2}" destId="{C70785AB-8E3F-4E29-9048-EDB79FAF0F87}" srcOrd="0" destOrd="0" presId="urn:microsoft.com/office/officeart/2005/8/layout/pyramid1"/>
    <dgm:cxn modelId="{2342A931-7566-4E09-B278-E29D2C9FD2DB}" type="presParOf" srcId="{4CE3CD94-A48A-4647-850F-EF14588950A1}" destId="{C065D863-7A48-4382-8FA4-DF956CA4B6F4}" srcOrd="0" destOrd="0" presId="urn:microsoft.com/office/officeart/2005/8/layout/pyramid1"/>
    <dgm:cxn modelId="{6B413ACC-04E0-4EC0-909D-6FB6390DED3D}" type="presParOf" srcId="{C065D863-7A48-4382-8FA4-DF956CA4B6F4}" destId="{C70785AB-8E3F-4E29-9048-EDB79FAF0F87}" srcOrd="0" destOrd="0" presId="urn:microsoft.com/office/officeart/2005/8/layout/pyramid1"/>
    <dgm:cxn modelId="{1E3E425F-900E-4CAD-8856-F08C55694542}" type="presParOf" srcId="{C065D863-7A48-4382-8FA4-DF956CA4B6F4}" destId="{265A2381-FB99-4B8A-9110-F8C7FD771B47}" srcOrd="1" destOrd="0" presId="urn:microsoft.com/office/officeart/2005/8/layout/pyramid1"/>
    <dgm:cxn modelId="{5B6B3DD3-C40D-4F8E-A99B-A4492BC38B13}" type="presParOf" srcId="{4CE3CD94-A48A-4647-850F-EF14588950A1}" destId="{05542E0B-7851-4967-A920-A3D9EE8A4C17}" srcOrd="1" destOrd="0" presId="urn:microsoft.com/office/officeart/2005/8/layout/pyramid1"/>
    <dgm:cxn modelId="{FC43FA0E-507E-4195-BC1B-B5F8BF40AEDB}" type="presParOf" srcId="{05542E0B-7851-4967-A920-A3D9EE8A4C17}" destId="{A6B30672-5B2F-490A-AAE8-5A3E882AF08F}" srcOrd="0" destOrd="0" presId="urn:microsoft.com/office/officeart/2005/8/layout/pyramid1"/>
    <dgm:cxn modelId="{6C3D2AC6-1BFF-4643-9212-492D876A6750}" type="presParOf" srcId="{05542E0B-7851-4967-A920-A3D9EE8A4C17}" destId="{5B3B16AB-71B5-4125-87E6-685814684BDA}" srcOrd="1" destOrd="0" presId="urn:microsoft.com/office/officeart/2005/8/layout/pyramid1"/>
    <dgm:cxn modelId="{16D8DF4B-04CD-4F32-8EF7-93B1B14DB21E}" type="presParOf" srcId="{4CE3CD94-A48A-4647-850F-EF14588950A1}" destId="{A83F7267-4893-4ADC-97BF-85AE679EBEB0}" srcOrd="2" destOrd="0" presId="urn:microsoft.com/office/officeart/2005/8/layout/pyramid1"/>
    <dgm:cxn modelId="{EC790946-EA5A-46A5-A0A8-333D4E68B755}" type="presParOf" srcId="{A83F7267-4893-4ADC-97BF-85AE679EBEB0}" destId="{767BE9AA-8717-4F2F-A6E0-D4856A1C8704}" srcOrd="0" destOrd="0" presId="urn:microsoft.com/office/officeart/2005/8/layout/pyramid1"/>
    <dgm:cxn modelId="{946CE454-2CE0-40DE-B900-9CF2FB42DAF4}" type="presParOf" srcId="{A83F7267-4893-4ADC-97BF-85AE679EBEB0}" destId="{30AAEB0F-CD49-44A4-9508-9097DF984BFC}"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63EED-1A47-4A7D-9352-D0CB3091807D}" type="doc">
      <dgm:prSet loTypeId="urn:microsoft.com/office/officeart/2005/8/layout/pyramid1" loCatId="pyramid" qsTypeId="urn:microsoft.com/office/officeart/2005/8/quickstyle/simple1" qsCatId="simple" csTypeId="urn:microsoft.com/office/officeart/2005/8/colors/accent1_5" csCatId="accent1" phldr="1"/>
      <dgm:spPr>
        <a:scene3d>
          <a:camera prst="perspectiveContrastingLeftFacing"/>
          <a:lightRig rig="threePt" dir="t"/>
        </a:scene3d>
      </dgm:spPr>
    </dgm:pt>
    <dgm:pt modelId="{5FE849CB-3D19-4D46-AD9A-15939C405BF2}">
      <dgm:prSet phldrT="[Text]" custT="1"/>
      <dgm:spPr/>
      <dgm:t>
        <a:bodyPr/>
        <a:lstStyle/>
        <a:p>
          <a:r>
            <a:rPr lang="de-DE" sz="1600"/>
            <a:t>Hohe Verdichtung KPI's und Dashboards</a:t>
          </a:r>
        </a:p>
      </dgm:t>
    </dgm:pt>
    <dgm:pt modelId="{16D433B9-88AF-48E3-88B3-CEBA2248D23E}" type="parTrans" cxnId="{79110951-4227-4B1F-ACAC-60114E0C77C3}">
      <dgm:prSet/>
      <dgm:spPr/>
      <dgm:t>
        <a:bodyPr/>
        <a:lstStyle/>
        <a:p>
          <a:endParaRPr lang="de-DE" sz="1200"/>
        </a:p>
      </dgm:t>
    </dgm:pt>
    <dgm:pt modelId="{BC8339D8-848C-4691-A5C1-BDD19B3A9A3B}" type="sibTrans" cxnId="{79110951-4227-4B1F-ACAC-60114E0C77C3}">
      <dgm:prSet/>
      <dgm:spPr/>
      <dgm:t>
        <a:bodyPr/>
        <a:lstStyle/>
        <a:p>
          <a:endParaRPr lang="de-DE" sz="1200"/>
        </a:p>
      </dgm:t>
    </dgm:pt>
    <dgm:pt modelId="{057F9041-26B5-4189-B369-0D793BBF2386}">
      <dgm:prSet phldrT="[Text]" custT="1"/>
      <dgm:spPr/>
      <dgm:t>
        <a:bodyPr/>
        <a:lstStyle/>
        <a:p>
          <a:r>
            <a:rPr lang="de-DE" sz="1600" dirty="0"/>
            <a:t>Mittlere Verdichtung mit interaktivem Reporting </a:t>
          </a:r>
        </a:p>
      </dgm:t>
    </dgm:pt>
    <dgm:pt modelId="{DA10C57B-6562-4F2C-A540-E5A9605DA069}" type="parTrans" cxnId="{D45121C1-38FD-4DF9-84A2-7E8B88E7385B}">
      <dgm:prSet/>
      <dgm:spPr/>
      <dgm:t>
        <a:bodyPr/>
        <a:lstStyle/>
        <a:p>
          <a:endParaRPr lang="de-DE" sz="1200"/>
        </a:p>
      </dgm:t>
    </dgm:pt>
    <dgm:pt modelId="{C9BF6B97-D8ED-45E7-A996-E6ACD503295E}" type="sibTrans" cxnId="{D45121C1-38FD-4DF9-84A2-7E8B88E7385B}">
      <dgm:prSet/>
      <dgm:spPr/>
      <dgm:t>
        <a:bodyPr/>
        <a:lstStyle/>
        <a:p>
          <a:endParaRPr lang="de-DE" sz="1200"/>
        </a:p>
      </dgm:t>
    </dgm:pt>
    <dgm:pt modelId="{56D90455-42DB-4C13-BFE7-16573FDCFF21}">
      <dgm:prSet phldrT="[Text]" custT="1"/>
      <dgm:spPr/>
      <dgm:t>
        <a:bodyPr/>
        <a:lstStyle/>
        <a:p>
          <a:r>
            <a:rPr lang="de-DE" sz="1600"/>
            <a:t>Operative Analysen aus laufenden Feedback Informationen</a:t>
          </a:r>
        </a:p>
      </dgm:t>
    </dgm:pt>
    <dgm:pt modelId="{DA7BEC06-6896-4917-A077-EA41F4857751}" type="parTrans" cxnId="{7A464824-B4E1-42F0-9E98-5C6B5BD5C5CB}">
      <dgm:prSet/>
      <dgm:spPr/>
      <dgm:t>
        <a:bodyPr/>
        <a:lstStyle/>
        <a:p>
          <a:endParaRPr lang="de-DE" sz="1200"/>
        </a:p>
      </dgm:t>
    </dgm:pt>
    <dgm:pt modelId="{95AA2F66-4DFC-4201-9F93-18FE73CC4555}" type="sibTrans" cxnId="{7A464824-B4E1-42F0-9E98-5C6B5BD5C5CB}">
      <dgm:prSet/>
      <dgm:spPr/>
      <dgm:t>
        <a:bodyPr/>
        <a:lstStyle/>
        <a:p>
          <a:endParaRPr lang="de-DE" sz="1200"/>
        </a:p>
      </dgm:t>
    </dgm:pt>
    <dgm:pt modelId="{4CE3CD94-A48A-4647-850F-EF14588950A1}" type="pres">
      <dgm:prSet presAssocID="{A5563EED-1A47-4A7D-9352-D0CB3091807D}" presName="Name0" presStyleCnt="0">
        <dgm:presLayoutVars>
          <dgm:dir/>
          <dgm:animLvl val="lvl"/>
          <dgm:resizeHandles val="exact"/>
        </dgm:presLayoutVars>
      </dgm:prSet>
      <dgm:spPr/>
    </dgm:pt>
    <dgm:pt modelId="{C065D863-7A48-4382-8FA4-DF956CA4B6F4}" type="pres">
      <dgm:prSet presAssocID="{5FE849CB-3D19-4D46-AD9A-15939C405BF2}" presName="Name8" presStyleCnt="0"/>
      <dgm:spPr/>
    </dgm:pt>
    <dgm:pt modelId="{C70785AB-8E3F-4E29-9048-EDB79FAF0F87}" type="pres">
      <dgm:prSet presAssocID="{5FE849CB-3D19-4D46-AD9A-15939C405BF2}" presName="level" presStyleLbl="node1" presStyleIdx="0" presStyleCnt="3" custLinFactNeighborY="-13542">
        <dgm:presLayoutVars>
          <dgm:chMax val="1"/>
          <dgm:bulletEnabled val="1"/>
        </dgm:presLayoutVars>
      </dgm:prSet>
      <dgm:spPr/>
    </dgm:pt>
    <dgm:pt modelId="{265A2381-FB99-4B8A-9110-F8C7FD771B47}" type="pres">
      <dgm:prSet presAssocID="{5FE849CB-3D19-4D46-AD9A-15939C405BF2}" presName="levelTx" presStyleLbl="revTx" presStyleIdx="0" presStyleCnt="0">
        <dgm:presLayoutVars>
          <dgm:chMax val="1"/>
          <dgm:bulletEnabled val="1"/>
        </dgm:presLayoutVars>
      </dgm:prSet>
      <dgm:spPr/>
    </dgm:pt>
    <dgm:pt modelId="{05542E0B-7851-4967-A920-A3D9EE8A4C17}" type="pres">
      <dgm:prSet presAssocID="{057F9041-26B5-4189-B369-0D793BBF2386}" presName="Name8" presStyleCnt="0"/>
      <dgm:spPr/>
    </dgm:pt>
    <dgm:pt modelId="{A6B30672-5B2F-490A-AAE8-5A3E882AF08F}" type="pres">
      <dgm:prSet presAssocID="{057F9041-26B5-4189-B369-0D793BBF2386}" presName="level" presStyleLbl="node1" presStyleIdx="1" presStyleCnt="3">
        <dgm:presLayoutVars>
          <dgm:chMax val="1"/>
          <dgm:bulletEnabled val="1"/>
        </dgm:presLayoutVars>
      </dgm:prSet>
      <dgm:spPr/>
    </dgm:pt>
    <dgm:pt modelId="{5B3B16AB-71B5-4125-87E6-685814684BDA}" type="pres">
      <dgm:prSet presAssocID="{057F9041-26B5-4189-B369-0D793BBF2386}" presName="levelTx" presStyleLbl="revTx" presStyleIdx="0" presStyleCnt="0">
        <dgm:presLayoutVars>
          <dgm:chMax val="1"/>
          <dgm:bulletEnabled val="1"/>
        </dgm:presLayoutVars>
      </dgm:prSet>
      <dgm:spPr/>
    </dgm:pt>
    <dgm:pt modelId="{A83F7267-4893-4ADC-97BF-85AE679EBEB0}" type="pres">
      <dgm:prSet presAssocID="{56D90455-42DB-4C13-BFE7-16573FDCFF21}" presName="Name8" presStyleCnt="0"/>
      <dgm:spPr/>
    </dgm:pt>
    <dgm:pt modelId="{767BE9AA-8717-4F2F-A6E0-D4856A1C8704}" type="pres">
      <dgm:prSet presAssocID="{56D90455-42DB-4C13-BFE7-16573FDCFF21}" presName="level" presStyleLbl="node1" presStyleIdx="2" presStyleCnt="3" custLinFactNeighborX="1042" custLinFactNeighborY="15625">
        <dgm:presLayoutVars>
          <dgm:chMax val="1"/>
          <dgm:bulletEnabled val="1"/>
        </dgm:presLayoutVars>
      </dgm:prSet>
      <dgm:spPr/>
    </dgm:pt>
    <dgm:pt modelId="{30AAEB0F-CD49-44A4-9508-9097DF984BFC}" type="pres">
      <dgm:prSet presAssocID="{56D90455-42DB-4C13-BFE7-16573FDCFF21}" presName="levelTx" presStyleLbl="revTx" presStyleIdx="0" presStyleCnt="0">
        <dgm:presLayoutVars>
          <dgm:chMax val="1"/>
          <dgm:bulletEnabled val="1"/>
        </dgm:presLayoutVars>
      </dgm:prSet>
      <dgm:spPr/>
    </dgm:pt>
  </dgm:ptLst>
  <dgm:cxnLst>
    <dgm:cxn modelId="{7A464824-B4E1-42F0-9E98-5C6B5BD5C5CB}" srcId="{A5563EED-1A47-4A7D-9352-D0CB3091807D}" destId="{56D90455-42DB-4C13-BFE7-16573FDCFF21}" srcOrd="2" destOrd="0" parTransId="{DA7BEC06-6896-4917-A077-EA41F4857751}" sibTransId="{95AA2F66-4DFC-4201-9F93-18FE73CC4555}"/>
    <dgm:cxn modelId="{884E4A3A-9B77-43B5-8920-696A847DD81F}" type="presOf" srcId="{057F9041-26B5-4189-B369-0D793BBF2386}" destId="{A6B30672-5B2F-490A-AAE8-5A3E882AF08F}" srcOrd="0" destOrd="0" presId="urn:microsoft.com/office/officeart/2005/8/layout/pyramid1"/>
    <dgm:cxn modelId="{14DF644B-B0A2-4736-BB95-AFCA265E8789}" type="presOf" srcId="{5FE849CB-3D19-4D46-AD9A-15939C405BF2}" destId="{265A2381-FB99-4B8A-9110-F8C7FD771B47}" srcOrd="1" destOrd="0" presId="urn:microsoft.com/office/officeart/2005/8/layout/pyramid1"/>
    <dgm:cxn modelId="{79110951-4227-4B1F-ACAC-60114E0C77C3}" srcId="{A5563EED-1A47-4A7D-9352-D0CB3091807D}" destId="{5FE849CB-3D19-4D46-AD9A-15939C405BF2}" srcOrd="0" destOrd="0" parTransId="{16D433B9-88AF-48E3-88B3-CEBA2248D23E}" sibTransId="{BC8339D8-848C-4691-A5C1-BDD19B3A9A3B}"/>
    <dgm:cxn modelId="{C857AA99-F43B-47CC-8980-742B39B43EA6}" type="presOf" srcId="{56D90455-42DB-4C13-BFE7-16573FDCFF21}" destId="{30AAEB0F-CD49-44A4-9508-9097DF984BFC}" srcOrd="1" destOrd="0" presId="urn:microsoft.com/office/officeart/2005/8/layout/pyramid1"/>
    <dgm:cxn modelId="{D45121C1-38FD-4DF9-84A2-7E8B88E7385B}" srcId="{A5563EED-1A47-4A7D-9352-D0CB3091807D}" destId="{057F9041-26B5-4189-B369-0D793BBF2386}" srcOrd="1" destOrd="0" parTransId="{DA10C57B-6562-4F2C-A540-E5A9605DA069}" sibTransId="{C9BF6B97-D8ED-45E7-A996-E6ACD503295E}"/>
    <dgm:cxn modelId="{7B2AD1D0-44FE-4E4F-BE73-A24EA20BFDBB}" type="presOf" srcId="{057F9041-26B5-4189-B369-0D793BBF2386}" destId="{5B3B16AB-71B5-4125-87E6-685814684BDA}" srcOrd="1" destOrd="0" presId="urn:microsoft.com/office/officeart/2005/8/layout/pyramid1"/>
    <dgm:cxn modelId="{BED9A1D3-067F-48A4-A49D-34A18D1ADAC3}" type="presOf" srcId="{56D90455-42DB-4C13-BFE7-16573FDCFF21}" destId="{767BE9AA-8717-4F2F-A6E0-D4856A1C8704}" srcOrd="0" destOrd="0" presId="urn:microsoft.com/office/officeart/2005/8/layout/pyramid1"/>
    <dgm:cxn modelId="{F45510D4-EC11-4EFB-B868-8BB8AE2FE199}" type="presOf" srcId="{A5563EED-1A47-4A7D-9352-D0CB3091807D}" destId="{4CE3CD94-A48A-4647-850F-EF14588950A1}" srcOrd="0" destOrd="0" presId="urn:microsoft.com/office/officeart/2005/8/layout/pyramid1"/>
    <dgm:cxn modelId="{5E499DF1-84F7-493B-9A42-6E244A6A8161}" type="presOf" srcId="{5FE849CB-3D19-4D46-AD9A-15939C405BF2}" destId="{C70785AB-8E3F-4E29-9048-EDB79FAF0F87}" srcOrd="0" destOrd="0" presId="urn:microsoft.com/office/officeart/2005/8/layout/pyramid1"/>
    <dgm:cxn modelId="{2342A931-7566-4E09-B278-E29D2C9FD2DB}" type="presParOf" srcId="{4CE3CD94-A48A-4647-850F-EF14588950A1}" destId="{C065D863-7A48-4382-8FA4-DF956CA4B6F4}" srcOrd="0" destOrd="0" presId="urn:microsoft.com/office/officeart/2005/8/layout/pyramid1"/>
    <dgm:cxn modelId="{6B413ACC-04E0-4EC0-909D-6FB6390DED3D}" type="presParOf" srcId="{C065D863-7A48-4382-8FA4-DF956CA4B6F4}" destId="{C70785AB-8E3F-4E29-9048-EDB79FAF0F87}" srcOrd="0" destOrd="0" presId="urn:microsoft.com/office/officeart/2005/8/layout/pyramid1"/>
    <dgm:cxn modelId="{1E3E425F-900E-4CAD-8856-F08C55694542}" type="presParOf" srcId="{C065D863-7A48-4382-8FA4-DF956CA4B6F4}" destId="{265A2381-FB99-4B8A-9110-F8C7FD771B47}" srcOrd="1" destOrd="0" presId="urn:microsoft.com/office/officeart/2005/8/layout/pyramid1"/>
    <dgm:cxn modelId="{5B6B3DD3-C40D-4F8E-A99B-A4492BC38B13}" type="presParOf" srcId="{4CE3CD94-A48A-4647-850F-EF14588950A1}" destId="{05542E0B-7851-4967-A920-A3D9EE8A4C17}" srcOrd="1" destOrd="0" presId="urn:microsoft.com/office/officeart/2005/8/layout/pyramid1"/>
    <dgm:cxn modelId="{FC43FA0E-507E-4195-BC1B-B5F8BF40AEDB}" type="presParOf" srcId="{05542E0B-7851-4967-A920-A3D9EE8A4C17}" destId="{A6B30672-5B2F-490A-AAE8-5A3E882AF08F}" srcOrd="0" destOrd="0" presId="urn:microsoft.com/office/officeart/2005/8/layout/pyramid1"/>
    <dgm:cxn modelId="{6C3D2AC6-1BFF-4643-9212-492D876A6750}" type="presParOf" srcId="{05542E0B-7851-4967-A920-A3D9EE8A4C17}" destId="{5B3B16AB-71B5-4125-87E6-685814684BDA}" srcOrd="1" destOrd="0" presId="urn:microsoft.com/office/officeart/2005/8/layout/pyramid1"/>
    <dgm:cxn modelId="{16D8DF4B-04CD-4F32-8EF7-93B1B14DB21E}" type="presParOf" srcId="{4CE3CD94-A48A-4647-850F-EF14588950A1}" destId="{A83F7267-4893-4ADC-97BF-85AE679EBEB0}" srcOrd="2" destOrd="0" presId="urn:microsoft.com/office/officeart/2005/8/layout/pyramid1"/>
    <dgm:cxn modelId="{EC790946-EA5A-46A5-A0A8-333D4E68B755}" type="presParOf" srcId="{A83F7267-4893-4ADC-97BF-85AE679EBEB0}" destId="{767BE9AA-8717-4F2F-A6E0-D4856A1C8704}" srcOrd="0" destOrd="0" presId="urn:microsoft.com/office/officeart/2005/8/layout/pyramid1"/>
    <dgm:cxn modelId="{946CE454-2CE0-40DE-B900-9CF2FB42DAF4}" type="presParOf" srcId="{A83F7267-4893-4ADC-97BF-85AE679EBEB0}" destId="{30AAEB0F-CD49-44A4-9508-9097DF984BFC}" srcOrd="1" destOrd="0" presId="urn:microsoft.com/office/officeart/2005/8/layout/pyramid1"/>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23DDC-63B0-4485-AF62-EB2A31C7A750}">
      <dsp:nvSpPr>
        <dsp:cNvPr id="0" name=""/>
        <dsp:cNvSpPr/>
      </dsp:nvSpPr>
      <dsp:spPr>
        <a:xfrm>
          <a:off x="1320800" y="0"/>
          <a:ext cx="4064000" cy="4064000"/>
        </a:xfrm>
        <a:prstGeom prst="triangl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A301465-88EC-4F26-B27F-B151B9E4B6BD}">
      <dsp:nvSpPr>
        <dsp:cNvPr id="0" name=""/>
        <dsp:cNvSpPr/>
      </dsp:nvSpPr>
      <dsp:spPr>
        <a:xfrm>
          <a:off x="711199" y="408582"/>
          <a:ext cx="2641600"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Power BI / SSRS / Office</a:t>
          </a:r>
        </a:p>
      </dsp:txBody>
      <dsp:txXfrm>
        <a:off x="758161" y="455544"/>
        <a:ext cx="2547676" cy="868101"/>
      </dsp:txXfrm>
    </dsp:sp>
    <dsp:sp modelId="{E6A70E22-BA5E-47D1-947F-FE4E77CC562D}">
      <dsp:nvSpPr>
        <dsp:cNvPr id="0" name=""/>
        <dsp:cNvSpPr/>
      </dsp:nvSpPr>
      <dsp:spPr>
        <a:xfrm>
          <a:off x="711199" y="1490860"/>
          <a:ext cx="2641600"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ERP / PDAP / Fachanwendungen</a:t>
          </a:r>
        </a:p>
      </dsp:txBody>
      <dsp:txXfrm>
        <a:off x="758161" y="1537822"/>
        <a:ext cx="2547676" cy="868101"/>
      </dsp:txXfrm>
    </dsp:sp>
    <dsp:sp modelId="{5AC3446A-52B6-4E0F-A9E3-DA1C5D2DE4D9}">
      <dsp:nvSpPr>
        <dsp:cNvPr id="0" name=""/>
        <dsp:cNvSpPr/>
      </dsp:nvSpPr>
      <dsp:spPr>
        <a:xfrm>
          <a:off x="711199" y="2573139"/>
          <a:ext cx="2641600"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Middleware Maschine</a:t>
          </a:r>
        </a:p>
      </dsp:txBody>
      <dsp:txXfrm>
        <a:off x="758161" y="2620101"/>
        <a:ext cx="2547676" cy="86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785AB-8E3F-4E29-9048-EDB79FAF0F87}">
      <dsp:nvSpPr>
        <dsp:cNvPr id="0" name=""/>
        <dsp:cNvSpPr/>
      </dsp:nvSpPr>
      <dsp:spPr>
        <a:xfrm>
          <a:off x="1514474" y="0"/>
          <a:ext cx="1514475" cy="914400"/>
        </a:xfrm>
        <a:prstGeom prst="trapezoid">
          <a:avLst>
            <a:gd name="adj" fmla="val 82813"/>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Latenz ok</a:t>
          </a:r>
        </a:p>
      </dsp:txBody>
      <dsp:txXfrm>
        <a:off x="1514474" y="0"/>
        <a:ext cx="1514475" cy="914400"/>
      </dsp:txXfrm>
    </dsp:sp>
    <dsp:sp modelId="{A6B30672-5B2F-490A-AAE8-5A3E882AF08F}">
      <dsp:nvSpPr>
        <dsp:cNvPr id="0" name=""/>
        <dsp:cNvSpPr/>
      </dsp:nvSpPr>
      <dsp:spPr>
        <a:xfrm>
          <a:off x="757237" y="914400"/>
          <a:ext cx="3028950" cy="914400"/>
        </a:xfrm>
        <a:prstGeom prst="trapezoid">
          <a:avLst>
            <a:gd name="adj" fmla="val 82813"/>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teilweise Latenz</a:t>
          </a:r>
        </a:p>
      </dsp:txBody>
      <dsp:txXfrm>
        <a:off x="1287303" y="914400"/>
        <a:ext cx="1968817" cy="914400"/>
      </dsp:txXfrm>
    </dsp:sp>
    <dsp:sp modelId="{767BE9AA-8717-4F2F-A6E0-D4856A1C8704}">
      <dsp:nvSpPr>
        <dsp:cNvPr id="0" name=""/>
        <dsp:cNvSpPr/>
      </dsp:nvSpPr>
      <dsp:spPr>
        <a:xfrm>
          <a:off x="0" y="1828800"/>
          <a:ext cx="4543425" cy="914400"/>
        </a:xfrm>
        <a:prstGeom prst="trapezoid">
          <a:avLst>
            <a:gd name="adj" fmla="val 82813"/>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Echtzeit</a:t>
          </a:r>
        </a:p>
      </dsp:txBody>
      <dsp:txXfrm>
        <a:off x="795099" y="1828800"/>
        <a:ext cx="2953226" cy="914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785AB-8E3F-4E29-9048-EDB79FAF0F87}">
      <dsp:nvSpPr>
        <dsp:cNvPr id="0" name=""/>
        <dsp:cNvSpPr/>
      </dsp:nvSpPr>
      <dsp:spPr>
        <a:xfrm>
          <a:off x="1523999" y="0"/>
          <a:ext cx="1524000" cy="914400"/>
        </a:xfrm>
        <a:prstGeom prst="trapezoid">
          <a:avLst>
            <a:gd name="adj" fmla="val 83333"/>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Hohe Verdichtung KPI's und Dashboards</a:t>
          </a:r>
        </a:p>
      </dsp:txBody>
      <dsp:txXfrm>
        <a:off x="1523999" y="0"/>
        <a:ext cx="1524000" cy="914400"/>
      </dsp:txXfrm>
    </dsp:sp>
    <dsp:sp modelId="{A6B30672-5B2F-490A-AAE8-5A3E882AF08F}">
      <dsp:nvSpPr>
        <dsp:cNvPr id="0" name=""/>
        <dsp:cNvSpPr/>
      </dsp:nvSpPr>
      <dsp:spPr>
        <a:xfrm>
          <a:off x="761999" y="914400"/>
          <a:ext cx="3048000" cy="914400"/>
        </a:xfrm>
        <a:prstGeom prst="trapezoid">
          <a:avLst>
            <a:gd name="adj" fmla="val 83333"/>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Mittlere Verdichtung mit interaktivem Reporting </a:t>
          </a:r>
        </a:p>
      </dsp:txBody>
      <dsp:txXfrm>
        <a:off x="1295399" y="914400"/>
        <a:ext cx="1981200" cy="914400"/>
      </dsp:txXfrm>
    </dsp:sp>
    <dsp:sp modelId="{767BE9AA-8717-4F2F-A6E0-D4856A1C8704}">
      <dsp:nvSpPr>
        <dsp:cNvPr id="0" name=""/>
        <dsp:cNvSpPr/>
      </dsp:nvSpPr>
      <dsp:spPr>
        <a:xfrm>
          <a:off x="0" y="1828800"/>
          <a:ext cx="4572000" cy="914400"/>
        </a:xfrm>
        <a:prstGeom prst="trapezoid">
          <a:avLst>
            <a:gd name="adj" fmla="val 83333"/>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Operative Analysen aus laufenden Feedback Informationen</a:t>
          </a:r>
        </a:p>
      </dsp:txBody>
      <dsp:txXfrm>
        <a:off x="800099" y="1828800"/>
        <a:ext cx="2971800" cy="9144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4C82EE5-8CAF-4465-BFD4-759885F4E432}" type="datetimeFigureOut">
              <a:rPr lang="de-DE" smtClean="0"/>
              <a:t>20.02.2020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031A025-1A10-4A95-AE93-3FA9E45207C4}" type="slidenum">
              <a:rPr lang="de-DE" smtClean="0"/>
              <a:t>‹Nr.›</a:t>
            </a:fld>
            <a:endParaRPr lang="de-DE"/>
          </a:p>
        </p:txBody>
      </p:sp>
    </p:spTree>
    <p:extLst>
      <p:ext uri="{BB962C8B-B14F-4D97-AF65-F5344CB8AC3E}">
        <p14:creationId xmlns:p14="http://schemas.microsoft.com/office/powerpoint/2010/main" val="305090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Moderne ganzheitlich integrierende Systeme helfen dabei, dass die Umsetzung von Anforderungen nicht mehr “vergessen” werden kann. Sie automatisieren alle Abläufe zur Maßnahmenverfolgung und dem Erinnerungsmanagement und stellen sicher, dass auch modulübergreifend die Worklfows miteinander verzahnt werden. Die Norm korreliert natürlich mit dem technischen Fortschritt. Industrie 4.0 und die IATF sind aus einem bestimmten Blickwinkel so etwas  wie die 2 Seiten einer Medallie.</a:t>
            </a:r>
          </a:p>
          <a:p>
            <a:endParaRPr lang="de-DE" dirty="0"/>
          </a:p>
        </p:txBody>
      </p:sp>
      <p:sp>
        <p:nvSpPr>
          <p:cNvPr id="4" name="Foliennummernplatzhalter 3"/>
          <p:cNvSpPr>
            <a:spLocks noGrp="1"/>
          </p:cNvSpPr>
          <p:nvPr>
            <p:ph type="sldNum" sz="quarter" idx="5"/>
          </p:nvPr>
        </p:nvSpPr>
        <p:spPr/>
        <p:txBody>
          <a:bodyPr/>
          <a:lstStyle/>
          <a:p>
            <a:fld id="{2031A025-1A10-4A95-AE93-3FA9E45207C4}" type="slidenum">
              <a:rPr lang="de-DE" smtClean="0"/>
              <a:t>1</a:t>
            </a:fld>
            <a:endParaRPr lang="de-DE"/>
          </a:p>
        </p:txBody>
      </p:sp>
    </p:spTree>
    <p:extLst>
      <p:ext uri="{BB962C8B-B14F-4D97-AF65-F5344CB8AC3E}">
        <p14:creationId xmlns:p14="http://schemas.microsoft.com/office/powerpoint/2010/main" val="73233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13</a:t>
            </a:fld>
            <a:endParaRPr lang="de-DE"/>
          </a:p>
        </p:txBody>
      </p:sp>
    </p:spTree>
    <p:extLst>
      <p:ext uri="{BB962C8B-B14F-4D97-AF65-F5344CB8AC3E}">
        <p14:creationId xmlns:p14="http://schemas.microsoft.com/office/powerpoint/2010/main" val="280250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14</a:t>
            </a:fld>
            <a:endParaRPr lang="de-DE"/>
          </a:p>
        </p:txBody>
      </p:sp>
    </p:spTree>
    <p:extLst>
      <p:ext uri="{BB962C8B-B14F-4D97-AF65-F5344CB8AC3E}">
        <p14:creationId xmlns:p14="http://schemas.microsoft.com/office/powerpoint/2010/main" val="393142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15</a:t>
            </a:fld>
            <a:endParaRPr lang="de-DE"/>
          </a:p>
        </p:txBody>
      </p:sp>
    </p:spTree>
    <p:extLst>
      <p:ext uri="{BB962C8B-B14F-4D97-AF65-F5344CB8AC3E}">
        <p14:creationId xmlns:p14="http://schemas.microsoft.com/office/powerpoint/2010/main" val="4238294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16</a:t>
            </a:fld>
            <a:endParaRPr lang="de-DE"/>
          </a:p>
        </p:txBody>
      </p:sp>
    </p:spTree>
    <p:extLst>
      <p:ext uri="{BB962C8B-B14F-4D97-AF65-F5344CB8AC3E}">
        <p14:creationId xmlns:p14="http://schemas.microsoft.com/office/powerpoint/2010/main" val="3532547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17</a:t>
            </a:fld>
            <a:endParaRPr lang="de-DE"/>
          </a:p>
        </p:txBody>
      </p:sp>
    </p:spTree>
    <p:extLst>
      <p:ext uri="{BB962C8B-B14F-4D97-AF65-F5344CB8AC3E}">
        <p14:creationId xmlns:p14="http://schemas.microsoft.com/office/powerpoint/2010/main" val="329099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18</a:t>
            </a:fld>
            <a:endParaRPr lang="de-DE"/>
          </a:p>
        </p:txBody>
      </p:sp>
    </p:spTree>
    <p:extLst>
      <p:ext uri="{BB962C8B-B14F-4D97-AF65-F5344CB8AC3E}">
        <p14:creationId xmlns:p14="http://schemas.microsoft.com/office/powerpoint/2010/main" val="295716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19</a:t>
            </a:fld>
            <a:endParaRPr lang="de-DE"/>
          </a:p>
        </p:txBody>
      </p:sp>
    </p:spTree>
    <p:extLst>
      <p:ext uri="{BB962C8B-B14F-4D97-AF65-F5344CB8AC3E}">
        <p14:creationId xmlns:p14="http://schemas.microsoft.com/office/powerpoint/2010/main" val="140085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20</a:t>
            </a:fld>
            <a:endParaRPr lang="de-DE"/>
          </a:p>
        </p:txBody>
      </p:sp>
    </p:spTree>
    <p:extLst>
      <p:ext uri="{BB962C8B-B14F-4D97-AF65-F5344CB8AC3E}">
        <p14:creationId xmlns:p14="http://schemas.microsoft.com/office/powerpoint/2010/main" val="3748167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21</a:t>
            </a:fld>
            <a:endParaRPr lang="de-DE"/>
          </a:p>
        </p:txBody>
      </p:sp>
    </p:spTree>
    <p:extLst>
      <p:ext uri="{BB962C8B-B14F-4D97-AF65-F5344CB8AC3E}">
        <p14:creationId xmlns:p14="http://schemas.microsoft.com/office/powerpoint/2010/main" val="414950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22</a:t>
            </a:fld>
            <a:endParaRPr lang="de-DE"/>
          </a:p>
        </p:txBody>
      </p:sp>
    </p:spTree>
    <p:extLst>
      <p:ext uri="{BB962C8B-B14F-4D97-AF65-F5344CB8AC3E}">
        <p14:creationId xmlns:p14="http://schemas.microsoft.com/office/powerpoint/2010/main" val="400534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2</a:t>
            </a:fld>
            <a:endParaRPr lang="de-DE"/>
          </a:p>
        </p:txBody>
      </p:sp>
    </p:spTree>
    <p:extLst>
      <p:ext uri="{BB962C8B-B14F-4D97-AF65-F5344CB8AC3E}">
        <p14:creationId xmlns:p14="http://schemas.microsoft.com/office/powerpoint/2010/main" val="279046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23</a:t>
            </a:fld>
            <a:endParaRPr lang="de-DE"/>
          </a:p>
        </p:txBody>
      </p:sp>
    </p:spTree>
    <p:extLst>
      <p:ext uri="{BB962C8B-B14F-4D97-AF65-F5344CB8AC3E}">
        <p14:creationId xmlns:p14="http://schemas.microsoft.com/office/powerpoint/2010/main" val="716928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Wichtig ist zunächst die Ebene der Datenerfassung und Konsolidierung nach dem ETL-Konzept.</a:t>
            </a:r>
          </a:p>
        </p:txBody>
      </p:sp>
      <p:sp>
        <p:nvSpPr>
          <p:cNvPr id="4" name="Foliennummernplatzhalter 3"/>
          <p:cNvSpPr>
            <a:spLocks noGrp="1"/>
          </p:cNvSpPr>
          <p:nvPr>
            <p:ph type="sldNum" sz="quarter" idx="5"/>
          </p:nvPr>
        </p:nvSpPr>
        <p:spPr/>
        <p:txBody>
          <a:bodyPr/>
          <a:lstStyle/>
          <a:p>
            <a:fld id="{88DE75A0-875D-47BC-A579-EA4B2064C2A0}" type="slidenum">
              <a:rPr lang="de-DE" smtClean="0"/>
              <a:t>24</a:t>
            </a:fld>
            <a:endParaRPr lang="de-DE"/>
          </a:p>
        </p:txBody>
      </p:sp>
    </p:spTree>
    <p:extLst>
      <p:ext uri="{BB962C8B-B14F-4D97-AF65-F5344CB8AC3E}">
        <p14:creationId xmlns:p14="http://schemas.microsoft.com/office/powerpoint/2010/main" val="3614638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Illustriertes Beispiel für die Nutzung der </a:t>
            </a:r>
            <a:r>
              <a:rPr lang="de-DE" dirty="0" err="1"/>
              <a:t>cbb-Middelware</a:t>
            </a:r>
            <a:r>
              <a:rPr lang="de-DE" dirty="0"/>
              <a:t> im Rahmen der PDAP-Prüfplanung.</a:t>
            </a:r>
          </a:p>
          <a:p>
            <a:r>
              <a:rPr lang="de-DE" dirty="0"/>
              <a:t>Animation 1: Ein vollautomatischer Prüfautomat wird im Prüfmittelstamm von PDAP angelegt.</a:t>
            </a:r>
          </a:p>
          <a:p>
            <a:r>
              <a:rPr lang="de-DE" dirty="0"/>
              <a:t>Animation 2: Auf der Registerseite Schnittstelle wird die </a:t>
            </a:r>
            <a:r>
              <a:rPr lang="de-DE" dirty="0" err="1"/>
              <a:t>opcsa</a:t>
            </a:r>
            <a:r>
              <a:rPr lang="de-DE" dirty="0"/>
              <a:t> Middleware von </a:t>
            </a:r>
            <a:r>
              <a:rPr lang="de-DE" dirty="0" err="1"/>
              <a:t>cbb</a:t>
            </a:r>
            <a:r>
              <a:rPr lang="de-DE" dirty="0"/>
              <a:t> direkt ausgewählt.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Animation 3: Im Prüfplan wird für alle Merkmale, die im Prüfauftrag später vollautomatisch erfasst werden, der Prüfautomat vorgegeben.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Bedarf kann so der </a:t>
            </a:r>
            <a:r>
              <a:rPr lang="de-DE"/>
              <a:t>gesamte Prüfauftrag </a:t>
            </a:r>
            <a:r>
              <a:rPr lang="de-DE" dirty="0"/>
              <a:t>im CAQ-System vollautomatisch laufen. Je nach Anforderung kann der Prüfplan mit manuellen Prüfungen wie z.B. abschließende Sichtkontrolle erweitert werden. Nur diesen Prüfschritt muss der Prüfer dann noch zum Abschluss des Auftrages in PDAP bestätigen, nachdem er z.B. noch einmal die automatisch erfassten Daten kontrolliert hat. In den Fällen wo dieser Schritt nicht erforderlich sein sollte, können Aufträge auch komplett vom System abgeschlossen und anhand von Zielvorgaben zur Prozessfähigkeit und Fehlerzahl bewertet werden.</a:t>
            </a:r>
          </a:p>
          <a:p>
            <a:endParaRPr lang="de-DE" dirty="0"/>
          </a:p>
        </p:txBody>
      </p:sp>
      <p:sp>
        <p:nvSpPr>
          <p:cNvPr id="4" name="Foliennummernplatzhalter 3"/>
          <p:cNvSpPr>
            <a:spLocks noGrp="1"/>
          </p:cNvSpPr>
          <p:nvPr>
            <p:ph type="sldNum" sz="quarter" idx="5"/>
          </p:nvPr>
        </p:nvSpPr>
        <p:spPr/>
        <p:txBody>
          <a:bodyPr/>
          <a:lstStyle/>
          <a:p>
            <a:fld id="{2031A025-1A10-4A95-AE93-3FA9E45207C4}" type="slidenum">
              <a:rPr lang="de-DE" smtClean="0"/>
              <a:t>26</a:t>
            </a:fld>
            <a:endParaRPr lang="de-DE"/>
          </a:p>
        </p:txBody>
      </p:sp>
    </p:spTree>
    <p:extLst>
      <p:ext uri="{BB962C8B-B14F-4D97-AF65-F5344CB8AC3E}">
        <p14:creationId xmlns:p14="http://schemas.microsoft.com/office/powerpoint/2010/main" val="1507329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Illustriertes Beispiel für die Nutzung der </a:t>
            </a:r>
            <a:r>
              <a:rPr lang="de-DE" dirty="0" err="1"/>
              <a:t>cbb-Middelware</a:t>
            </a:r>
            <a:r>
              <a:rPr lang="de-DE" dirty="0"/>
              <a:t> im Rahmen der PDAP-Prüfplanung.</a:t>
            </a:r>
          </a:p>
          <a:p>
            <a:r>
              <a:rPr lang="de-DE" dirty="0"/>
              <a:t>Animation 1: Ein vollautomatischer Prüfautomat wird im Prüfmittelstamm von PDAP angelegt.</a:t>
            </a:r>
          </a:p>
          <a:p>
            <a:r>
              <a:rPr lang="de-DE" dirty="0"/>
              <a:t>Animation 2: Auf der Registerseite Schnittstelle wird die </a:t>
            </a:r>
            <a:r>
              <a:rPr lang="de-DE" dirty="0" err="1"/>
              <a:t>opcsa</a:t>
            </a:r>
            <a:r>
              <a:rPr lang="de-DE" dirty="0"/>
              <a:t> Middleware von </a:t>
            </a:r>
            <a:r>
              <a:rPr lang="de-DE" dirty="0" err="1"/>
              <a:t>cbb</a:t>
            </a:r>
            <a:r>
              <a:rPr lang="de-DE" dirty="0"/>
              <a:t> direkt ausgewählt.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Animation 3: Im Prüfplan wird für alle Merkmale, die im Prüfauftrag später vollautomatisch erfasst werden, der Prüfautomat vorgegeben.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Bedarf kann so der </a:t>
            </a:r>
            <a:r>
              <a:rPr lang="de-DE"/>
              <a:t>gesamte Prüfauftrag </a:t>
            </a:r>
            <a:r>
              <a:rPr lang="de-DE" dirty="0"/>
              <a:t>im CAQ-System vollautomatisch laufen. Je nach Anforderung kann der Prüfplan mit manuellen Prüfungen wie z.B. abschließende Sichtkontrolle erweitert werden. Nur diesen Prüfschritt muss der Prüfer dann noch zum Abschluss des Auftrages in PDAP bestätigen, nachdem er z.B. noch einmal die automatisch erfassten Daten kontrolliert hat. In den Fällen wo dieser Schritt nicht erforderlich sein sollte, können Aufträge auch komplett vom System abgeschlossen und anhand von Zielvorgaben zur Prozessfähigkeit und Fehlerzahl bewertet werden.</a:t>
            </a:r>
          </a:p>
          <a:p>
            <a:endParaRPr lang="de-DE" dirty="0"/>
          </a:p>
        </p:txBody>
      </p:sp>
      <p:sp>
        <p:nvSpPr>
          <p:cNvPr id="4" name="Foliennummernplatzhalter 3"/>
          <p:cNvSpPr>
            <a:spLocks noGrp="1"/>
          </p:cNvSpPr>
          <p:nvPr>
            <p:ph type="sldNum" sz="quarter" idx="5"/>
          </p:nvPr>
        </p:nvSpPr>
        <p:spPr/>
        <p:txBody>
          <a:bodyPr/>
          <a:lstStyle/>
          <a:p>
            <a:fld id="{2031A025-1A10-4A95-AE93-3FA9E45207C4}" type="slidenum">
              <a:rPr lang="de-DE" smtClean="0"/>
              <a:t>30</a:t>
            </a:fld>
            <a:endParaRPr lang="de-DE"/>
          </a:p>
        </p:txBody>
      </p:sp>
    </p:spTree>
    <p:extLst>
      <p:ext uri="{BB962C8B-B14F-4D97-AF65-F5344CB8AC3E}">
        <p14:creationId xmlns:p14="http://schemas.microsoft.com/office/powerpoint/2010/main" val="1416007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Illustriertes Beispiel für die Nutzung der </a:t>
            </a:r>
            <a:r>
              <a:rPr lang="de-DE" dirty="0" err="1"/>
              <a:t>cbb-Middelware</a:t>
            </a:r>
            <a:r>
              <a:rPr lang="de-DE" dirty="0"/>
              <a:t> im Rahmen der PDAP-Prüfplanung.</a:t>
            </a:r>
          </a:p>
          <a:p>
            <a:r>
              <a:rPr lang="de-DE" dirty="0"/>
              <a:t>Animation 1: Ein vollautomatischer Prüfautomat wird im Prüfmittelstamm von PDAP angelegt.</a:t>
            </a:r>
          </a:p>
          <a:p>
            <a:r>
              <a:rPr lang="de-DE" dirty="0"/>
              <a:t>Animation 2: Auf der Registerseite Schnittstelle wird die </a:t>
            </a:r>
            <a:r>
              <a:rPr lang="de-DE" dirty="0" err="1"/>
              <a:t>opcsa</a:t>
            </a:r>
            <a:r>
              <a:rPr lang="de-DE" dirty="0"/>
              <a:t> Middleware von </a:t>
            </a:r>
            <a:r>
              <a:rPr lang="de-DE" dirty="0" err="1"/>
              <a:t>cbb</a:t>
            </a:r>
            <a:r>
              <a:rPr lang="de-DE" dirty="0"/>
              <a:t> direkt ausgewählt.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Animation 3: Im Prüfplan wird für alle Merkmale, die im Prüfauftrag später vollautomatisch erfasst werden, der Prüfautomat vorgegeben.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Bedarf kann so der </a:t>
            </a:r>
            <a:r>
              <a:rPr lang="de-DE"/>
              <a:t>gesamte Prüfauftrag </a:t>
            </a:r>
            <a:r>
              <a:rPr lang="de-DE" dirty="0"/>
              <a:t>im CAQ-System vollautomatisch laufen. Je nach Anforderung kann der Prüfplan mit manuellen Prüfungen wie z.B. abschließende Sichtkontrolle erweitert werden. Nur diesen Prüfschritt muss der Prüfer dann noch zum Abschluss des Auftrages in PDAP bestätigen, nachdem er z.B. noch einmal die automatisch erfassten Daten kontrolliert hat. In den Fällen wo dieser Schritt nicht erforderlich sein sollte, können Aufträge auch komplett vom System abgeschlossen und anhand von Zielvorgaben zur Prozessfähigkeit und Fehlerzahl bewertet werden.</a:t>
            </a:r>
          </a:p>
          <a:p>
            <a:endParaRPr lang="de-DE" dirty="0"/>
          </a:p>
        </p:txBody>
      </p:sp>
      <p:sp>
        <p:nvSpPr>
          <p:cNvPr id="4" name="Foliennummernplatzhalter 3"/>
          <p:cNvSpPr>
            <a:spLocks noGrp="1"/>
          </p:cNvSpPr>
          <p:nvPr>
            <p:ph type="sldNum" sz="quarter" idx="5"/>
          </p:nvPr>
        </p:nvSpPr>
        <p:spPr/>
        <p:txBody>
          <a:bodyPr/>
          <a:lstStyle/>
          <a:p>
            <a:fld id="{2031A025-1A10-4A95-AE93-3FA9E45207C4}" type="slidenum">
              <a:rPr lang="de-DE" smtClean="0"/>
              <a:t>31</a:t>
            </a:fld>
            <a:endParaRPr lang="de-DE"/>
          </a:p>
        </p:txBody>
      </p:sp>
    </p:spTree>
    <p:extLst>
      <p:ext uri="{BB962C8B-B14F-4D97-AF65-F5344CB8AC3E}">
        <p14:creationId xmlns:p14="http://schemas.microsoft.com/office/powerpoint/2010/main" val="3876443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Illustriertes Beispiel für die Nutzung der </a:t>
            </a:r>
            <a:r>
              <a:rPr lang="de-DE" dirty="0" err="1"/>
              <a:t>cbb-Middelware</a:t>
            </a:r>
            <a:r>
              <a:rPr lang="de-DE" dirty="0"/>
              <a:t> im Rahmen der PDAP-Prüfplanung.</a:t>
            </a:r>
          </a:p>
          <a:p>
            <a:r>
              <a:rPr lang="de-DE" dirty="0"/>
              <a:t>Animation 1: Ein vollautomatischer Prüfautomat wird im Prüfmittelstamm von PDAP angelegt.</a:t>
            </a:r>
          </a:p>
          <a:p>
            <a:r>
              <a:rPr lang="de-DE" dirty="0"/>
              <a:t>Animation 2: Auf der Registerseite Schnittstelle wird die </a:t>
            </a:r>
            <a:r>
              <a:rPr lang="de-DE" dirty="0" err="1"/>
              <a:t>opcsa</a:t>
            </a:r>
            <a:r>
              <a:rPr lang="de-DE" dirty="0"/>
              <a:t> Middleware von </a:t>
            </a:r>
            <a:r>
              <a:rPr lang="de-DE" dirty="0" err="1"/>
              <a:t>cbb</a:t>
            </a:r>
            <a:r>
              <a:rPr lang="de-DE" dirty="0"/>
              <a:t> direkt ausgewählt.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Animation 3: Im Prüfplan wird für alle Merkmale, die im Prüfauftrag später vollautomatisch erfasst werden, der Prüfautomat vorgegeben.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Bedarf kann so der </a:t>
            </a:r>
            <a:r>
              <a:rPr lang="de-DE"/>
              <a:t>gesamte Prüfauftrag </a:t>
            </a:r>
            <a:r>
              <a:rPr lang="de-DE" dirty="0"/>
              <a:t>im CAQ-System vollautomatisch laufen. Je nach Anforderung kann der Prüfplan mit manuellen Prüfungen wie z.B. abschließende Sichtkontrolle erweitert werden. Nur diesen Prüfschritt muss der Prüfer dann noch zum Abschluss des Auftrages in PDAP bestätigen, nachdem er z.B. noch einmal die automatisch erfassten Daten kontrolliert hat. In den Fällen wo dieser Schritt nicht erforderlich sein sollte, können Aufträge auch komplett vom System abgeschlossen und anhand von Zielvorgaben zur Prozessfähigkeit und Fehlerzahl bewertet werden.</a:t>
            </a:r>
          </a:p>
          <a:p>
            <a:endParaRPr lang="de-DE" dirty="0"/>
          </a:p>
        </p:txBody>
      </p:sp>
      <p:sp>
        <p:nvSpPr>
          <p:cNvPr id="4" name="Foliennummernplatzhalter 3"/>
          <p:cNvSpPr>
            <a:spLocks noGrp="1"/>
          </p:cNvSpPr>
          <p:nvPr>
            <p:ph type="sldNum" sz="quarter" idx="5"/>
          </p:nvPr>
        </p:nvSpPr>
        <p:spPr/>
        <p:txBody>
          <a:bodyPr/>
          <a:lstStyle/>
          <a:p>
            <a:fld id="{2031A025-1A10-4A95-AE93-3FA9E45207C4}" type="slidenum">
              <a:rPr lang="de-DE" smtClean="0"/>
              <a:t>32</a:t>
            </a:fld>
            <a:endParaRPr lang="de-DE"/>
          </a:p>
        </p:txBody>
      </p:sp>
    </p:spTree>
    <p:extLst>
      <p:ext uri="{BB962C8B-B14F-4D97-AF65-F5344CB8AC3E}">
        <p14:creationId xmlns:p14="http://schemas.microsoft.com/office/powerpoint/2010/main" val="4035452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Moderne ganzheitlich integrierende Systeme helfen dabei, dass die Umsetzung von Anforderungen nicht mehr “vergessen” werden kann. Sie automatisieren alle Abläufe zur Maßnahmenverfolgung und dem Erinnerungsmanagement und stellen sicher, dass auch modulübergreifend die Worklfows miteinander verzahnt werden. Die Norm korreliert natürlich mit dem technischen Fortschritt. Industrie 4.0 und die IATF sind aus einem bestimmten Blickwinkel so etwas  wie die 2 Seiten einer Medallie.</a:t>
            </a:r>
          </a:p>
          <a:p>
            <a:endParaRPr lang="de-DE" dirty="0"/>
          </a:p>
        </p:txBody>
      </p:sp>
      <p:sp>
        <p:nvSpPr>
          <p:cNvPr id="4" name="Foliennummernplatzhalter 3"/>
          <p:cNvSpPr>
            <a:spLocks noGrp="1"/>
          </p:cNvSpPr>
          <p:nvPr>
            <p:ph type="sldNum" sz="quarter" idx="5"/>
          </p:nvPr>
        </p:nvSpPr>
        <p:spPr/>
        <p:txBody>
          <a:bodyPr/>
          <a:lstStyle/>
          <a:p>
            <a:fld id="{2031A025-1A10-4A95-AE93-3FA9E45207C4}" type="slidenum">
              <a:rPr lang="de-DE" smtClean="0"/>
              <a:t>33</a:t>
            </a:fld>
            <a:endParaRPr lang="de-DE"/>
          </a:p>
        </p:txBody>
      </p:sp>
    </p:spTree>
    <p:extLst>
      <p:ext uri="{BB962C8B-B14F-4D97-AF65-F5344CB8AC3E}">
        <p14:creationId xmlns:p14="http://schemas.microsoft.com/office/powerpoint/2010/main" val="2832157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9469B75F-F188-46A8-96A2-18BFD44A2755}"/>
              </a:ext>
            </a:extLst>
          </p:cNvPr>
          <p:cNvSpPr>
            <a:spLocks noGrp="1" noRot="1" noChangeAspect="1" noTextEdit="1"/>
          </p:cNvSpPr>
          <p:nvPr>
            <p:ph type="sldImg"/>
          </p:nvPr>
        </p:nvSpPr>
        <p:spPr>
          <a:ln/>
        </p:spPr>
      </p:sp>
      <p:sp>
        <p:nvSpPr>
          <p:cNvPr id="45059" name="Notizenplatzhalter 2">
            <a:extLst>
              <a:ext uri="{FF2B5EF4-FFF2-40B4-BE49-F238E27FC236}">
                <a16:creationId xmlns:a16="http://schemas.microsoft.com/office/drawing/2014/main" id="{862FFA30-BD2B-4AB1-AE49-BD952B7133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Mittelwert standardabweichung</a:t>
            </a:r>
          </a:p>
        </p:txBody>
      </p:sp>
      <p:sp>
        <p:nvSpPr>
          <p:cNvPr id="45060" name="Foliennummernplatzhalter 3">
            <a:extLst>
              <a:ext uri="{FF2B5EF4-FFF2-40B4-BE49-F238E27FC236}">
                <a16:creationId xmlns:a16="http://schemas.microsoft.com/office/drawing/2014/main" id="{4EA8B5D5-A71C-4067-B839-E4E3486CAA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2C43C7F-953E-4CB2-A6DC-570A10BF8F56}" type="slidenum">
              <a:rPr lang="de-DE" altLang="de-DE"/>
              <a:pPr eaLnBrk="1" hangingPunct="1">
                <a:spcBef>
                  <a:spcPct val="0"/>
                </a:spcBef>
              </a:pPr>
              <a:t>37</a:t>
            </a:fld>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D2C60D1E-677B-430D-A738-89A15ABBDF87}"/>
              </a:ext>
            </a:extLst>
          </p:cNvPr>
          <p:cNvSpPr>
            <a:spLocks noGrp="1" noRot="1" noChangeAspect="1" noTextEdit="1"/>
          </p:cNvSpPr>
          <p:nvPr>
            <p:ph type="sldImg"/>
          </p:nvPr>
        </p:nvSpPr>
        <p:spPr>
          <a:ln/>
        </p:spPr>
      </p:sp>
      <p:sp>
        <p:nvSpPr>
          <p:cNvPr id="46083" name="Notizenplatzhalter 2">
            <a:extLst>
              <a:ext uri="{FF2B5EF4-FFF2-40B4-BE49-F238E27FC236}">
                <a16:creationId xmlns:a16="http://schemas.microsoft.com/office/drawing/2014/main" id="{9E317AF5-A29F-4447-B419-CBA27F7E48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Mittelwert aus der Range (größter und kleinster Wert)</a:t>
            </a:r>
          </a:p>
        </p:txBody>
      </p:sp>
      <p:sp>
        <p:nvSpPr>
          <p:cNvPr id="46084" name="Foliennummernplatzhalter 3">
            <a:extLst>
              <a:ext uri="{FF2B5EF4-FFF2-40B4-BE49-F238E27FC236}">
                <a16:creationId xmlns:a16="http://schemas.microsoft.com/office/drawing/2014/main" id="{65A3DAD0-531D-4DDE-AE8C-BF910E20E7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C9CE921-9FD3-4AFB-BBD6-B5939656E8AC}" type="slidenum">
              <a:rPr lang="de-DE" altLang="de-DE"/>
              <a:pPr eaLnBrk="1" hangingPunct="1">
                <a:spcBef>
                  <a:spcPct val="0"/>
                </a:spcBef>
              </a:pPr>
              <a:t>38</a:t>
            </a:fld>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89260CF9-E62C-464F-83BF-C495BA6D8C8B}"/>
              </a:ext>
            </a:extLst>
          </p:cNvPr>
          <p:cNvSpPr>
            <a:spLocks noGrp="1" noRot="1" noChangeAspect="1" noTextEdit="1"/>
          </p:cNvSpPr>
          <p:nvPr>
            <p:ph type="sldImg"/>
          </p:nvPr>
        </p:nvSpPr>
        <p:spPr>
          <a:ln/>
        </p:spPr>
      </p:sp>
      <p:sp>
        <p:nvSpPr>
          <p:cNvPr id="47107" name="Notizenplatzhalter 2">
            <a:extLst>
              <a:ext uri="{FF2B5EF4-FFF2-40B4-BE49-F238E27FC236}">
                <a16:creationId xmlns:a16="http://schemas.microsoft.com/office/drawing/2014/main" id="{E120B729-74E1-454B-AD59-B2EB49FEC8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Eine Welle = Stichprobe </a:t>
            </a:r>
          </a:p>
          <a:p>
            <a:endParaRPr lang="de-DE" altLang="de-DE"/>
          </a:p>
          <a:p>
            <a:r>
              <a:rPr lang="de-DE" altLang="de-DE"/>
              <a:t>Trends erkennen</a:t>
            </a:r>
          </a:p>
        </p:txBody>
      </p:sp>
      <p:sp>
        <p:nvSpPr>
          <p:cNvPr id="47108" name="Foliennummernplatzhalter 3">
            <a:extLst>
              <a:ext uri="{FF2B5EF4-FFF2-40B4-BE49-F238E27FC236}">
                <a16:creationId xmlns:a16="http://schemas.microsoft.com/office/drawing/2014/main" id="{411C7A0F-4F44-47B1-9ECA-36C846B29F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C324531-1F58-48F0-8486-19B97FDD576A}" type="slidenum">
              <a:rPr lang="de-DE" altLang="de-DE"/>
              <a:pPr eaLnBrk="1" hangingPunct="1">
                <a:spcBef>
                  <a:spcPct val="0"/>
                </a:spcBef>
              </a:pPr>
              <a:t>39</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Ebene: Middleware und Maschinenmonitoring in Realtime mit Systemrückmeldungen, z.B. bei EG-Verletzungen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Ebene: operative Applikationen mit CAQ, ERP und Auditplanung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Ebene: Management- Kennzahlen- BI- Ebene mit verdichteten Schwerpunkten und strategischen Zielwerten</a:t>
            </a:r>
            <a:endParaRPr lang="en" dirty="0"/>
          </a:p>
        </p:txBody>
      </p:sp>
      <p:sp>
        <p:nvSpPr>
          <p:cNvPr id="4" name="Foliennummernplatzhalter 3"/>
          <p:cNvSpPr>
            <a:spLocks noGrp="1"/>
          </p:cNvSpPr>
          <p:nvPr>
            <p:ph type="sldNum" sz="quarter" idx="5"/>
          </p:nvPr>
        </p:nvSpPr>
        <p:spPr/>
        <p:txBody>
          <a:bodyPr/>
          <a:lstStyle/>
          <a:p>
            <a:fld id="{2031A025-1A10-4A95-AE93-3FA9E45207C4}" type="slidenum">
              <a:rPr lang="de-DE" smtClean="0"/>
              <a:t>6</a:t>
            </a:fld>
            <a:endParaRPr lang="de-DE"/>
          </a:p>
        </p:txBody>
      </p:sp>
    </p:spTree>
    <p:extLst>
      <p:ext uri="{BB962C8B-B14F-4D97-AF65-F5344CB8AC3E}">
        <p14:creationId xmlns:p14="http://schemas.microsoft.com/office/powerpoint/2010/main" val="736357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a:extLst>
              <a:ext uri="{FF2B5EF4-FFF2-40B4-BE49-F238E27FC236}">
                <a16:creationId xmlns:a16="http://schemas.microsoft.com/office/drawing/2014/main" id="{0972135D-3763-4EB0-B331-24C7D3BC3F79}"/>
              </a:ext>
            </a:extLst>
          </p:cNvPr>
          <p:cNvSpPr>
            <a:spLocks noGrp="1" noRot="1" noChangeAspect="1" noTextEdit="1"/>
          </p:cNvSpPr>
          <p:nvPr>
            <p:ph type="sldImg"/>
          </p:nvPr>
        </p:nvSpPr>
        <p:spPr>
          <a:ln/>
        </p:spPr>
      </p:sp>
      <p:sp>
        <p:nvSpPr>
          <p:cNvPr id="48131" name="Notizenplatzhalter 2">
            <a:extLst>
              <a:ext uri="{FF2B5EF4-FFF2-40B4-BE49-F238E27FC236}">
                <a16:creationId xmlns:a16="http://schemas.microsoft.com/office/drawing/2014/main" id="{CB044B0D-CDF1-4186-A0C2-14C49E0F14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48132" name="Foliennummernplatzhalter 3">
            <a:extLst>
              <a:ext uri="{FF2B5EF4-FFF2-40B4-BE49-F238E27FC236}">
                <a16:creationId xmlns:a16="http://schemas.microsoft.com/office/drawing/2014/main" id="{3D214170-6CEC-432A-8C56-133E6566CC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C893645-5B41-4628-A0C2-197083591A57}" type="slidenum">
              <a:rPr lang="de-DE" altLang="de-DE"/>
              <a:pPr eaLnBrk="1" hangingPunct="1">
                <a:spcBef>
                  <a:spcPct val="0"/>
                </a:spcBef>
              </a:pPr>
              <a:t>40</a:t>
            </a:fld>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a:extLst>
              <a:ext uri="{FF2B5EF4-FFF2-40B4-BE49-F238E27FC236}">
                <a16:creationId xmlns:a16="http://schemas.microsoft.com/office/drawing/2014/main" id="{2F1706F0-0717-424B-9D2F-3635FA373D77}"/>
              </a:ext>
            </a:extLst>
          </p:cNvPr>
          <p:cNvSpPr>
            <a:spLocks noGrp="1" noRot="1" noChangeAspect="1" noTextEdit="1"/>
          </p:cNvSpPr>
          <p:nvPr>
            <p:ph type="sldImg"/>
          </p:nvPr>
        </p:nvSpPr>
        <p:spPr>
          <a:ln/>
        </p:spPr>
      </p:sp>
      <p:sp>
        <p:nvSpPr>
          <p:cNvPr id="49155" name="Notizenplatzhalter 2">
            <a:extLst>
              <a:ext uri="{FF2B5EF4-FFF2-40B4-BE49-F238E27FC236}">
                <a16:creationId xmlns:a16="http://schemas.microsoft.com/office/drawing/2014/main" id="{1BEF3ADD-700D-4295-AB13-ABA4E75E75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49156" name="Foliennummernplatzhalter 3">
            <a:extLst>
              <a:ext uri="{FF2B5EF4-FFF2-40B4-BE49-F238E27FC236}">
                <a16:creationId xmlns:a16="http://schemas.microsoft.com/office/drawing/2014/main" id="{BC2815C6-0E08-4970-B875-201F9F5DD1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000379A-A57C-4D7D-8656-C890C9BFFF6F}" type="slidenum">
              <a:rPr lang="de-DE" altLang="de-DE"/>
              <a:pPr eaLnBrk="1" hangingPunct="1">
                <a:spcBef>
                  <a:spcPct val="0"/>
                </a:spcBef>
              </a:pPr>
              <a:t>41</a:t>
            </a:fld>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a:extLst>
              <a:ext uri="{FF2B5EF4-FFF2-40B4-BE49-F238E27FC236}">
                <a16:creationId xmlns:a16="http://schemas.microsoft.com/office/drawing/2014/main" id="{EB524467-5FE5-4F63-A17F-97813F562E69}"/>
              </a:ext>
            </a:extLst>
          </p:cNvPr>
          <p:cNvSpPr>
            <a:spLocks noGrp="1" noRot="1" noChangeAspect="1" noTextEdit="1"/>
          </p:cNvSpPr>
          <p:nvPr>
            <p:ph type="sldImg"/>
          </p:nvPr>
        </p:nvSpPr>
        <p:spPr>
          <a:ln/>
        </p:spPr>
      </p:sp>
      <p:sp>
        <p:nvSpPr>
          <p:cNvPr id="50179" name="Notizenplatzhalter 2">
            <a:extLst>
              <a:ext uri="{FF2B5EF4-FFF2-40B4-BE49-F238E27FC236}">
                <a16:creationId xmlns:a16="http://schemas.microsoft.com/office/drawing/2014/main" id="{B52289A7-03FA-4C07-B148-9554FED855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50180" name="Foliennummernplatzhalter 3">
            <a:extLst>
              <a:ext uri="{FF2B5EF4-FFF2-40B4-BE49-F238E27FC236}">
                <a16:creationId xmlns:a16="http://schemas.microsoft.com/office/drawing/2014/main" id="{0C95F8CE-4EFD-44C5-96A4-E55C2D1271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88DC9A3-E3E0-4F92-844E-33D0B5FC7E12}" type="slidenum">
              <a:rPr lang="de-DE" altLang="de-DE"/>
              <a:pPr eaLnBrk="1" hangingPunct="1">
                <a:spcBef>
                  <a:spcPct val="0"/>
                </a:spcBef>
              </a:pPr>
              <a:t>42</a:t>
            </a:fld>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a:extLst>
              <a:ext uri="{FF2B5EF4-FFF2-40B4-BE49-F238E27FC236}">
                <a16:creationId xmlns:a16="http://schemas.microsoft.com/office/drawing/2014/main" id="{628428F3-6F16-4925-A104-ED2C055D5AC5}"/>
              </a:ext>
            </a:extLst>
          </p:cNvPr>
          <p:cNvSpPr>
            <a:spLocks noGrp="1" noRot="1" noChangeAspect="1" noTextEdit="1"/>
          </p:cNvSpPr>
          <p:nvPr>
            <p:ph type="sldImg"/>
          </p:nvPr>
        </p:nvSpPr>
        <p:spPr>
          <a:ln/>
        </p:spPr>
      </p:sp>
      <p:sp>
        <p:nvSpPr>
          <p:cNvPr id="59395" name="Notizenplatzhalter 2">
            <a:extLst>
              <a:ext uri="{FF2B5EF4-FFF2-40B4-BE49-F238E27FC236}">
                <a16:creationId xmlns:a16="http://schemas.microsoft.com/office/drawing/2014/main" id="{754710CF-8339-41A6-B437-ACE26EC257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Terminliefervereinbarungen Qualitätsdaten</a:t>
            </a:r>
          </a:p>
          <a:p>
            <a:endParaRPr lang="de-DE" altLang="de-DE"/>
          </a:p>
          <a:p>
            <a:endParaRPr lang="de-DE" altLang="de-DE"/>
          </a:p>
          <a:p>
            <a:endParaRPr lang="de-DE" altLang="de-DE"/>
          </a:p>
          <a:p>
            <a:endParaRPr lang="de-DE" altLang="de-DE"/>
          </a:p>
          <a:p>
            <a:r>
              <a:rPr lang="de-DE" altLang="de-DE"/>
              <a:t>Verarbeiten von Wareneingängen </a:t>
            </a:r>
          </a:p>
          <a:p>
            <a:r>
              <a:rPr lang="de-DE" altLang="de-DE"/>
              <a:t>Stichprobenpläne </a:t>
            </a:r>
          </a:p>
          <a:p>
            <a:r>
              <a:rPr lang="de-DE" altLang="de-DE"/>
              <a:t>Dynamisierungsregeln </a:t>
            </a:r>
          </a:p>
          <a:p>
            <a:endParaRPr lang="de-DE" altLang="de-DE"/>
          </a:p>
        </p:txBody>
      </p:sp>
      <p:sp>
        <p:nvSpPr>
          <p:cNvPr id="59396" name="Foliennummernplatzhalter 3">
            <a:extLst>
              <a:ext uri="{FF2B5EF4-FFF2-40B4-BE49-F238E27FC236}">
                <a16:creationId xmlns:a16="http://schemas.microsoft.com/office/drawing/2014/main" id="{23F9FC9B-717E-413A-8F05-6F1A2906E9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FE15CCF-4719-46DC-AB5C-0E717170CE1E}" type="slidenum">
              <a:rPr lang="de-DE" altLang="de-DE"/>
              <a:pPr eaLnBrk="1" hangingPunct="1">
                <a:spcBef>
                  <a:spcPct val="0"/>
                </a:spcBef>
              </a:pPr>
              <a:t>43</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DE75A0-875D-47BC-A579-EA4B2064C2A0}" type="slidenum">
              <a:rPr lang="de-DE" smtClean="0"/>
              <a:t>7</a:t>
            </a:fld>
            <a:endParaRPr lang="de-DE"/>
          </a:p>
        </p:txBody>
      </p:sp>
    </p:spTree>
    <p:extLst>
      <p:ext uri="{BB962C8B-B14F-4D97-AF65-F5344CB8AC3E}">
        <p14:creationId xmlns:p14="http://schemas.microsoft.com/office/powerpoint/2010/main" val="246177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Alle Informationen waren verfügbar, standen aber nicht zur richtigen Zeit, dem richtigen Entscheider zur </a:t>
            </a:r>
            <a:r>
              <a:rPr lang="de-DE" dirty="0" err="1"/>
              <a:t>Verfügung.s</a:t>
            </a:r>
            <a:endParaRPr lang="en" dirty="0"/>
          </a:p>
        </p:txBody>
      </p:sp>
      <p:sp>
        <p:nvSpPr>
          <p:cNvPr id="4" name="Foliennummernplatzhalter 3"/>
          <p:cNvSpPr>
            <a:spLocks noGrp="1"/>
          </p:cNvSpPr>
          <p:nvPr>
            <p:ph type="sldNum" sz="quarter" idx="5"/>
          </p:nvPr>
        </p:nvSpPr>
        <p:spPr/>
        <p:txBody>
          <a:bodyPr/>
          <a:lstStyle/>
          <a:p>
            <a:fld id="{2031A025-1A10-4A95-AE93-3FA9E45207C4}" type="slidenum">
              <a:rPr lang="de-DE" smtClean="0"/>
              <a:t>8</a:t>
            </a:fld>
            <a:endParaRPr lang="de-DE"/>
          </a:p>
        </p:txBody>
      </p:sp>
    </p:spTree>
    <p:extLst>
      <p:ext uri="{BB962C8B-B14F-4D97-AF65-F5344CB8AC3E}">
        <p14:creationId xmlns:p14="http://schemas.microsoft.com/office/powerpoint/2010/main" val="359875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Unterschiedliche Ausprägungen bei den Anforderungen</a:t>
            </a:r>
            <a:endParaRPr lang="en" dirty="0"/>
          </a:p>
        </p:txBody>
      </p:sp>
      <p:sp>
        <p:nvSpPr>
          <p:cNvPr id="4" name="Foliennummernplatzhalter 3"/>
          <p:cNvSpPr>
            <a:spLocks noGrp="1"/>
          </p:cNvSpPr>
          <p:nvPr>
            <p:ph type="sldNum" sz="quarter" idx="5"/>
          </p:nvPr>
        </p:nvSpPr>
        <p:spPr/>
        <p:txBody>
          <a:bodyPr/>
          <a:lstStyle/>
          <a:p>
            <a:fld id="{2031A025-1A10-4A95-AE93-3FA9E45207C4}" type="slidenum">
              <a:rPr lang="de-DE" smtClean="0"/>
              <a:t>9</a:t>
            </a:fld>
            <a:endParaRPr lang="de-DE"/>
          </a:p>
        </p:txBody>
      </p:sp>
    </p:spTree>
    <p:extLst>
      <p:ext uri="{BB962C8B-B14F-4D97-AF65-F5344CB8AC3E}">
        <p14:creationId xmlns:p14="http://schemas.microsoft.com/office/powerpoint/2010/main" val="364544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10</a:t>
            </a:fld>
            <a:endParaRPr lang="de-DE"/>
          </a:p>
        </p:txBody>
      </p:sp>
    </p:spTree>
    <p:extLst>
      <p:ext uri="{BB962C8B-B14F-4D97-AF65-F5344CB8AC3E}">
        <p14:creationId xmlns:p14="http://schemas.microsoft.com/office/powerpoint/2010/main" val="321495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11</a:t>
            </a:fld>
            <a:endParaRPr lang="de-DE"/>
          </a:p>
        </p:txBody>
      </p:sp>
    </p:spTree>
    <p:extLst>
      <p:ext uri="{BB962C8B-B14F-4D97-AF65-F5344CB8AC3E}">
        <p14:creationId xmlns:p14="http://schemas.microsoft.com/office/powerpoint/2010/main" val="79674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Ziel ist die Vereinheitlichung der Normenstrukturen  -  Hier werden die Ziele aufgeführt, bei den denen CAQ-Systeme gefordert sind hier optimieren zu können. Sie verbinden Mensch und Maschine im Prozess und bilden Audit-Anforderungen automatisch und regelbasiert ab.</a:t>
            </a:r>
          </a:p>
        </p:txBody>
      </p:sp>
      <p:sp>
        <p:nvSpPr>
          <p:cNvPr id="4" name="Foliennummernplatzhalter 3"/>
          <p:cNvSpPr>
            <a:spLocks noGrp="1"/>
          </p:cNvSpPr>
          <p:nvPr>
            <p:ph type="sldNum" sz="quarter" idx="5"/>
          </p:nvPr>
        </p:nvSpPr>
        <p:spPr/>
        <p:txBody>
          <a:bodyPr/>
          <a:lstStyle/>
          <a:p>
            <a:fld id="{2031A025-1A10-4A95-AE93-3FA9E45207C4}" type="slidenum">
              <a:rPr lang="de-DE" smtClean="0"/>
              <a:t>12</a:t>
            </a:fld>
            <a:endParaRPr lang="de-DE"/>
          </a:p>
        </p:txBody>
      </p:sp>
    </p:spTree>
    <p:extLst>
      <p:ext uri="{BB962C8B-B14F-4D97-AF65-F5344CB8AC3E}">
        <p14:creationId xmlns:p14="http://schemas.microsoft.com/office/powerpoint/2010/main" val="345248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1640CFA-022A-482A-A4D0-8170DB0A47EA}" type="datetime1">
              <a:rPr lang="de-DE" smtClean="0"/>
              <a:t>20.02.2020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365953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E8D3BFE-3303-4D38-B20F-EF5882278BBC}" type="datetime1">
              <a:rPr lang="de-DE" smtClean="0"/>
              <a:t>20.02.2020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24156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8790A39-46FF-4363-AAD2-0527DFF378B9}" type="datetime1">
              <a:rPr lang="de-DE" smtClean="0"/>
              <a:t>20.02.2020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129415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14" name="Picture 8" descr="geo"/>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547BFABA-4AAA-481A-BD23-657AF7DF01CD}" type="datetimeFigureOut">
              <a:rPr lang="de-DE"/>
              <a:pPr>
                <a:defRPr/>
              </a:pPr>
              <a:t>20.02.2020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44A7220-3D68-47C1-BD66-455444D0FA89}" type="slidenum">
              <a:rPr lang="de-DE"/>
              <a:pPr>
                <a:defRPr/>
              </a:pPr>
              <a:t>‹Nr.›</a:t>
            </a:fld>
            <a:endParaRPr lang="de-DE"/>
          </a:p>
        </p:txBody>
      </p:sp>
      <p:pic>
        <p:nvPicPr>
          <p:cNvPr id="11" name="Picture 17" descr="Känguru"/>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1100" y="6426200"/>
            <a:ext cx="346075" cy="352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8"/>
          <p:cNvSpPr txBox="1">
            <a:spLocks noChangeArrowheads="1"/>
          </p:cNvSpPr>
          <p:nvPr userDrawn="1"/>
        </p:nvSpPr>
        <p:spPr bwMode="auto">
          <a:xfrm>
            <a:off x="7797800" y="64643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de-DE" altLang="de-DE" sz="1600" b="1" dirty="0" err="1">
                <a:solidFill>
                  <a:srgbClr val="051879"/>
                </a:solidFill>
                <a:latin typeface="Times New Roman" pitchFamily="18" charset="0"/>
              </a:rPr>
              <a:t>JessenLenz</a:t>
            </a:r>
            <a:endParaRPr lang="de-DE" altLang="de-DE" sz="1600" b="1" dirty="0">
              <a:solidFill>
                <a:srgbClr val="051879"/>
              </a:solidFill>
              <a:latin typeface="Times New Roman" pitchFamily="18" charset="0"/>
            </a:endParaRPr>
          </a:p>
        </p:txBody>
      </p:sp>
      <p:pic>
        <p:nvPicPr>
          <p:cNvPr id="17" name="Grafik 16"/>
          <p:cNvPicPr>
            <a:picLocks noChangeAspect="1"/>
          </p:cNvPicPr>
          <p:nvPr userDrawn="1"/>
        </p:nvPicPr>
        <p:blipFill>
          <a:blip r:embed="rId4">
            <a:clrChange>
              <a:clrFrom>
                <a:srgbClr val="FFFFFF"/>
              </a:clrFrom>
              <a:clrTo>
                <a:srgbClr val="FFFFFF">
                  <a:alpha val="0"/>
                </a:srgbClr>
              </a:clrTo>
            </a:clrChange>
          </a:blip>
          <a:stretch>
            <a:fillRect/>
          </a:stretch>
        </p:blipFill>
        <p:spPr>
          <a:xfrm>
            <a:off x="6732241" y="34491"/>
            <a:ext cx="1903238" cy="1410734"/>
          </a:xfrm>
          <a:prstGeom prst="rect">
            <a:avLst/>
          </a:prstGeom>
        </p:spPr>
      </p:pic>
    </p:spTree>
    <p:extLst>
      <p:ext uri="{BB962C8B-B14F-4D97-AF65-F5344CB8AC3E}">
        <p14:creationId xmlns:p14="http://schemas.microsoft.com/office/powerpoint/2010/main" val="102861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131AE39-1CE6-43BC-AF19-3D751A07183D}" type="datetime1">
              <a:rPr lang="de-DE" smtClean="0"/>
              <a:t>20.02.2020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31704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19F82A7-5784-4DD4-BED3-73BD4588BE5F}" type="datetime1">
              <a:rPr lang="de-DE" smtClean="0"/>
              <a:t>20.02.2020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26890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BE5EA95-3F01-4377-968C-94A3B192E409}" type="datetime1">
              <a:rPr lang="de-DE" smtClean="0"/>
              <a:t>20.02.2020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193225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228F30F-92D1-476E-934A-A66FD81AC5AE}" type="datetime1">
              <a:rPr lang="de-DE" smtClean="0"/>
              <a:t>20.02.2020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397155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FDACB73-FAE5-4C47-B2CF-6162B969E788}" type="datetime1">
              <a:rPr lang="de-DE" smtClean="0"/>
              <a:t>20.02.2020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281182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D65B5B4-C3B5-44A2-9F69-40800CA3BCFA}" type="datetime1">
              <a:rPr lang="de-DE" smtClean="0"/>
              <a:t>20.02.2020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46114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BFC067E-79E7-43BA-9E6E-4FF05D9E8E9C}" type="datetime1">
              <a:rPr lang="de-DE" smtClean="0"/>
              <a:t>20.02.2020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44615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734EE12-7A2C-404F-AB8A-910151AE786E}" type="datetime1">
              <a:rPr lang="de-DE" smtClean="0"/>
              <a:t>20.02.2020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54B2D3F-78A0-4BFF-9D89-B56F7D34E42C}" type="slidenum">
              <a:rPr lang="de-DE" smtClean="0"/>
              <a:t>‹Nr.›</a:t>
            </a:fld>
            <a:endParaRPr lang="de-DE"/>
          </a:p>
        </p:txBody>
      </p:sp>
    </p:spTree>
    <p:extLst>
      <p:ext uri="{BB962C8B-B14F-4D97-AF65-F5344CB8AC3E}">
        <p14:creationId xmlns:p14="http://schemas.microsoft.com/office/powerpoint/2010/main" val="96458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E1756-EC72-4529-8A15-C3D0D73B3639}" type="datetime1">
              <a:rPr lang="de-DE" smtClean="0"/>
              <a:t>20.02.2020</a:t>
            </a:fld>
            <a:endParaRPr lang="de-DE"/>
          </a:p>
        </p:txBody>
      </p:sp>
      <p:sp>
        <p:nvSpPr>
          <p:cNvPr id="5" name="Fußzeilenplatzhalter 4"/>
          <p:cNvSpPr>
            <a:spLocks noGrp="1"/>
          </p:cNvSpPr>
          <p:nvPr>
            <p:ph type="ftr" sz="quarter" idx="3"/>
          </p:nvPr>
        </p:nvSpPr>
        <p:spPr>
          <a:xfrm>
            <a:off x="3059832" y="6356350"/>
            <a:ext cx="3024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err="1"/>
              <a:t>JessenLenz</a:t>
            </a:r>
            <a:r>
              <a:rPr lang="de-DE" dirty="0"/>
              <a:t> GmbH | Steinmetzstraße 3  23556 Lübeck | Fon: +49 ( 0451 )  873 60 - 0  www.pdap.de | info@pdap.de</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B2D3F-78A0-4BFF-9D89-B56F7D34E42C}" type="slidenum">
              <a:rPr lang="de-DE" smtClean="0"/>
              <a:t>‹Nr.›</a:t>
            </a:fld>
            <a:endParaRPr lang="de-DE" dirty="0"/>
          </a:p>
        </p:txBody>
      </p:sp>
    </p:spTree>
    <p:extLst>
      <p:ext uri="{BB962C8B-B14F-4D97-AF65-F5344CB8AC3E}">
        <p14:creationId xmlns:p14="http://schemas.microsoft.com/office/powerpoint/2010/main" val="331210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pdap://CM_PSP_ACTION/PspWaitForLogin/PspDbParams,SqlServer_pdap7_5_demo,PDAP/PspBringToFront/PspExecMethod,,PspOpenForm,85,TfrmFmea"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jpe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pdap://CM_PSP_ACTION/PspWaitForLogin/PspDbParams,SqlServer_pdap7_5_abas,PDAP/PspBringToFront/PspExecMethod,,PspOpenForm,85,TfrmFmea" TargetMode="External"/><Relationship Id="rId11" Type="http://schemas.openxmlformats.org/officeDocument/2006/relationships/image" Target="../media/image49.png"/><Relationship Id="rId5" Type="http://schemas.openxmlformats.org/officeDocument/2006/relationships/image" Target="../media/image6.jpeg"/><Relationship Id="rId10" Type="http://schemas.openxmlformats.org/officeDocument/2006/relationships/image" Target="../media/image48.png"/><Relationship Id="rId4" Type="http://schemas.openxmlformats.org/officeDocument/2006/relationships/image" Target="../media/image5.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s://www.pdap.de/knowledge-base/fehlende-plausibilitaet-in-den-beurteilungen-zur-auftretenswahrscheinlichkeit-in-der-fmea-aufdecken/"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jpe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jpe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pdap://CM_PSP_ACTION/PspWaitForLogin/PspDbParams,SqlServer_pdap7_5_demo,PDAP/PspBringToFront/PspExecMethod,,PspOpenForm,1190,TfrmReklamation" TargetMode="External"/><Relationship Id="rId11" Type="http://schemas.openxmlformats.org/officeDocument/2006/relationships/image" Target="../media/image61.png"/><Relationship Id="rId5" Type="http://schemas.openxmlformats.org/officeDocument/2006/relationships/image" Target="../media/image6.jpeg"/><Relationship Id="rId10" Type="http://schemas.openxmlformats.org/officeDocument/2006/relationships/image" Target="../media/image60.png"/><Relationship Id="rId4" Type="http://schemas.openxmlformats.org/officeDocument/2006/relationships/image" Target="../media/image5.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pdap://CM_PSP_ACTION/PspWaitForLogin/PspDbParams,SqlServer_pdap7_5_demo,PDAP/PspBringToFront/PspExecMethod,,PspOpenForm,3043,TfrmPPlStm"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hl-nb-mark/Reports_SSRS/report/APQP-Riskmanagement%20und%20Qualit%C3%A4tsplanung/RiskMatrixABE_Dashboard"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4.svg"/><Relationship Id="rId18" Type="http://schemas.openxmlformats.org/officeDocument/2006/relationships/image" Target="../media/image79.png"/><Relationship Id="rId3" Type="http://schemas.openxmlformats.org/officeDocument/2006/relationships/image" Target="../media/image4.jpeg"/><Relationship Id="rId7" Type="http://schemas.openxmlformats.org/officeDocument/2006/relationships/image" Target="../media/image69.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21.xml"/><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7.jpeg"/><Relationship Id="rId15" Type="http://schemas.openxmlformats.org/officeDocument/2006/relationships/image" Target="../media/image76.svg"/><Relationship Id="rId10" Type="http://schemas.openxmlformats.org/officeDocument/2006/relationships/image" Target="../media/image71.svg"/><Relationship Id="rId4" Type="http://schemas.openxmlformats.org/officeDocument/2006/relationships/image" Target="../media/image5.png"/><Relationship Id="rId9" Type="http://schemas.openxmlformats.org/officeDocument/2006/relationships/image" Target="../media/image70.png"/><Relationship Id="rId1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0.gif"/><Relationship Id="rId5" Type="http://schemas.openxmlformats.org/officeDocument/2006/relationships/hyperlink" Target="file:///C:\projekte\Lufthansa\Messdatei&#252;bernahmen%20zu%20Pr&#252;fauftr&#228;gen%20(Protokolldatei%20Anbindung).pdf" TargetMode="External"/><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hyperlink" Target="pdap://CM_PSP_ACTION/PspWaitForLogin/PspDbParams,SqlServer_pdap7_5_abas,PDAP/PspBringToFront/PspExecMethod,,PspOpenForm,2,TfrmPPlStm" TargetMode="External"/><Relationship Id="rId3" Type="http://schemas.openxmlformats.org/officeDocument/2006/relationships/image" Target="../media/image4.jpeg"/><Relationship Id="rId21" Type="http://schemas.openxmlformats.org/officeDocument/2006/relationships/hyperlink" Target="pdap://CM_PSP_ACTION/PspWaitForLogin/PspDbParams,SqlServer_pdap7_5_abas,PDAP/PspBringToFront/PspExecMethod,,PspOpenForm,5817,TfrmStmPruefmittel" TargetMode="External"/><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notesSlide" Target="../notesSlides/notesSlide22.xml"/><Relationship Id="rId16" Type="http://schemas.openxmlformats.org/officeDocument/2006/relationships/image" Target="../media/image93.png"/><Relationship Id="rId20" Type="http://schemas.openxmlformats.org/officeDocument/2006/relationships/image" Target="../media/image96.sv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98.svg"/><Relationship Id="rId10" Type="http://schemas.openxmlformats.org/officeDocument/2006/relationships/image" Target="../media/image87.png"/><Relationship Id="rId19" Type="http://schemas.openxmlformats.org/officeDocument/2006/relationships/image" Target="../media/image95.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hl-nb-mark/Reports_SSRS/report/Reklamations-%20Fehler-%20und%20Feldanalysen/PDAP7_5_Sunburst" TargetMode="External"/><Relationship Id="rId5" Type="http://schemas.openxmlformats.org/officeDocument/2006/relationships/image" Target="../media/image99.png"/><Relationship Id="rId4" Type="http://schemas.openxmlformats.org/officeDocument/2006/relationships/hyperlink" Target="http://hl-nb-mark/Reports_SSRS/report/APQP-Riskmanagement%20und%20Qualit%C3%A4tsplanung/RiskMatrixABE_Dashboard"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5.png"/><Relationship Id="rId7" Type="http://schemas.openxmlformats.org/officeDocument/2006/relationships/image" Target="../media/image10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file:///C:\projekte\ft1801\PDAP7.5%20system&#252;bergreifendes%20Ma&#223;nahmenmanagement.pptx" TargetMode="External"/><Relationship Id="rId5" Type="http://schemas.openxmlformats.org/officeDocument/2006/relationships/image" Target="../media/image102.png"/><Relationship Id="rId4" Type="http://schemas.openxmlformats.org/officeDocument/2006/relationships/image" Target="../media/image101.png"/></Relationships>
</file>

<file path=ppt/slides/_rels/slide2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hyperlink" Target="pdap://CM_PSP_ACTION/PspWaitForLogin/PspDbParams,SqlServer_pdap7_5_demo,PDAP/PspBringToFront/PspExecMethod,,PspOpenForm,1190,TfrmReklamation" TargetMode="External"/><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8.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hyperlink" Target="https://docs.google.com/document/d/1GX6EygPnUUfQjw-Enp4boSsbaKLcT4wJvpsERlG1jEc/export?format=pdf" TargetMode="External"/><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pdap://CM_PSP_ACTION/PspWaitForLogin/PspDbParams,SqlServer_pdap7_5_demo,PDAP/PspBringToFront/PspExecMethod,,PspOpenForm,,TfrmReklamation" TargetMode="External"/><Relationship Id="rId5" Type="http://schemas.openxmlformats.org/officeDocument/2006/relationships/image" Target="../media/image110.png"/><Relationship Id="rId4" Type="http://schemas.openxmlformats.org/officeDocument/2006/relationships/image" Target="../media/image109.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s://www.pdap.de/pdap-caq-newsletter-anmeldung/" TargetMode="Externa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jpeg"/><Relationship Id="rId4" Type="http://schemas.openxmlformats.org/officeDocument/2006/relationships/image" Target="../media/image115.png"/></Relationships>
</file>

<file path=ppt/slides/_rels/slide3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7.png"/><Relationship Id="rId7" Type="http://schemas.openxmlformats.org/officeDocument/2006/relationships/image" Target="../media/image114.png"/><Relationship Id="rId2" Type="http://schemas.openxmlformats.org/officeDocument/2006/relationships/image" Target="../media/image116.jpe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9.png"/><Relationship Id="rId4" Type="http://schemas.openxmlformats.org/officeDocument/2006/relationships/image" Target="../media/image118.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slide" Target="slide10.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1.png"/><Relationship Id="rId4" Type="http://schemas.openxmlformats.org/officeDocument/2006/relationships/slide" Target="slide10.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1.png"/><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1.png"/><Relationship Id="rId4" Type="http://schemas.openxmlformats.org/officeDocument/2006/relationships/slide" Target="slide10.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1.png"/><Relationship Id="rId4" Type="http://schemas.openxmlformats.org/officeDocument/2006/relationships/slide" Target="slide10.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1.png"/><Relationship Id="rId4" Type="http://schemas.openxmlformats.org/officeDocument/2006/relationships/slide" Target="slide10.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jpe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image" Target="../media/image11.jpeg"/><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23.png"/><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jpe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slide" Target="slide14.xml"/><Relationship Id="rId18" Type="http://schemas.openxmlformats.org/officeDocument/2006/relationships/image" Target="../media/image34.svg"/><Relationship Id="rId26" Type="http://schemas.openxmlformats.org/officeDocument/2006/relationships/image" Target="../media/image40.png"/><Relationship Id="rId3" Type="http://schemas.openxmlformats.org/officeDocument/2006/relationships/image" Target="../media/image4.jpeg"/><Relationship Id="rId21" Type="http://schemas.openxmlformats.org/officeDocument/2006/relationships/image" Target="../media/image37.png"/><Relationship Id="rId7" Type="http://schemas.openxmlformats.org/officeDocument/2006/relationships/slide" Target="slide10.xml"/><Relationship Id="rId12" Type="http://schemas.openxmlformats.org/officeDocument/2006/relationships/image" Target="../media/image30.png"/><Relationship Id="rId17" Type="http://schemas.openxmlformats.org/officeDocument/2006/relationships/image" Target="../media/image33.png"/><Relationship Id="rId25" Type="http://schemas.openxmlformats.org/officeDocument/2006/relationships/image" Target="../media/image39.svg"/><Relationship Id="rId2" Type="http://schemas.openxmlformats.org/officeDocument/2006/relationships/notesSlide" Target="../notesSlides/notesSlide6.xml"/><Relationship Id="rId16" Type="http://schemas.openxmlformats.org/officeDocument/2006/relationships/image" Target="../media/image32.svg"/><Relationship Id="rId20" Type="http://schemas.openxmlformats.org/officeDocument/2006/relationships/image" Target="../media/image36.svg"/><Relationship Id="rId29"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30.png"/><Relationship Id="rId24" Type="http://schemas.openxmlformats.org/officeDocument/2006/relationships/image" Target="../media/image38.png"/><Relationship Id="rId15" Type="http://schemas.openxmlformats.org/officeDocument/2006/relationships/image" Target="../media/image31.png"/><Relationship Id="rId23" Type="http://schemas.openxmlformats.org/officeDocument/2006/relationships/image" Target="../media/image210.png"/><Relationship Id="rId28" Type="http://schemas.openxmlformats.org/officeDocument/2006/relationships/image" Target="../media/image40.png"/><Relationship Id="rId10" Type="http://schemas.openxmlformats.org/officeDocument/2006/relationships/slide" Target="slide26.xml"/><Relationship Id="rId19"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29.png"/><Relationship Id="rId14" Type="http://schemas.openxmlformats.org/officeDocument/2006/relationships/image" Target="../media/image140.png"/><Relationship Id="rId22" Type="http://schemas.openxmlformats.org/officeDocument/2006/relationships/slide" Target="slide21.xml"/><Relationship Id="rId27" Type="http://schemas.openxmlformats.org/officeDocument/2006/relationships/slide" Target="slide33.xml"/><Relationship Id="rId30"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2" y="1"/>
            <a:ext cx="9180512" cy="6857999"/>
          </a:xfrm>
          <a:prstGeom prst="rect">
            <a:avLst/>
          </a:prstGeom>
        </p:spPr>
      </p:pic>
      <p:sp>
        <p:nvSpPr>
          <p:cNvPr id="14" name="Rechteck 13"/>
          <p:cNvSpPr/>
          <p:nvPr/>
        </p:nvSpPr>
        <p:spPr>
          <a:xfrm>
            <a:off x="971600" y="1994064"/>
            <a:ext cx="7793120" cy="4171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seit 1983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6604196"/>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899592" y="2041103"/>
            <a:ext cx="6206339" cy="307777"/>
          </a:xfrm>
          <a:prstGeom prst="rect">
            <a:avLst/>
          </a:prstGeom>
        </p:spPr>
        <p:txBody>
          <a:bodyPr wrap="square">
            <a:spAutoFit/>
          </a:bodyPr>
          <a:lstStyle/>
          <a:p>
            <a:r>
              <a:rPr lang="en" sz="1400" b="1" dirty="0">
                <a:solidFill>
                  <a:srgbClr val="002060"/>
                </a:solidFill>
                <a:latin typeface="Arial" panose="020B0604020202020204" pitchFamily="34" charset="0"/>
                <a:ea typeface="Tahoma" panose="020B0604030504040204" pitchFamily="34" charset="0"/>
                <a:cs typeface="Arial" panose="020B0604020202020204" pitchFamily="34" charset="0"/>
              </a:rPr>
              <a:t>PDAP7.5 – </a:t>
            </a:r>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BI und Controlling - die integrierte Kette im CAQ</a:t>
            </a:r>
          </a:p>
        </p:txBody>
      </p:sp>
      <p:pic>
        <p:nvPicPr>
          <p:cNvPr id="29" name="Grafik 28">
            <a:extLst>
              <a:ext uri="{FF2B5EF4-FFF2-40B4-BE49-F238E27FC236}">
                <a16:creationId xmlns:a16="http://schemas.microsoft.com/office/drawing/2014/main" id="{A965C443-4986-4152-8C39-2720BF2D3878}"/>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1006032" y="2636912"/>
            <a:ext cx="3854000" cy="3240360"/>
          </a:xfrm>
          <a:prstGeom prst="rect">
            <a:avLst/>
          </a:prstGeom>
          <a:noFill/>
          <a:ln>
            <a:noFill/>
          </a:ln>
        </p:spPr>
      </p:pic>
      <p:sp>
        <p:nvSpPr>
          <p:cNvPr id="30" name="Shape 91">
            <a:extLst>
              <a:ext uri="{FF2B5EF4-FFF2-40B4-BE49-F238E27FC236}">
                <a16:creationId xmlns:a16="http://schemas.microsoft.com/office/drawing/2014/main" id="{736D5675-2D93-4EA8-B1DE-BDC42A67FF93}"/>
              </a:ext>
            </a:extLst>
          </p:cNvPr>
          <p:cNvSpPr txBox="1">
            <a:spLocks/>
          </p:cNvSpPr>
          <p:nvPr/>
        </p:nvSpPr>
        <p:spPr>
          <a:xfrm>
            <a:off x="5222403" y="2564904"/>
            <a:ext cx="3542317" cy="1997150"/>
          </a:xfrm>
          <a:prstGeom prst="rect">
            <a:avLst/>
          </a:prstGeom>
        </p:spPr>
        <p:txBody>
          <a:bodyPr wrap="square">
            <a:spAutoFit/>
          </a:bodyPr>
          <a:lstStyle>
            <a:defPPr>
              <a:defRPr lang="de-DE"/>
            </a:defPPr>
            <a:lvl1pPr>
              <a:defRPr sz="14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de-DE" sz="1200" b="0" dirty="0"/>
              <a:t>Interaktion der operativen Prozessbegleitung und den Daten aus den Planungsmodulen, wie</a:t>
            </a:r>
          </a:p>
          <a:p>
            <a:pPr>
              <a:lnSpc>
                <a:spcPct val="150000"/>
              </a:lnSpc>
            </a:pPr>
            <a:r>
              <a:rPr lang="de-DE" sz="1200" b="0" dirty="0"/>
              <a:t>FMEA, Control- und Prüfplänen mit</a:t>
            </a:r>
          </a:p>
          <a:p>
            <a:pPr>
              <a:lnSpc>
                <a:spcPct val="150000"/>
              </a:lnSpc>
            </a:pPr>
            <a:r>
              <a:rPr lang="de-DE" sz="1200" b="0" dirty="0"/>
              <a:t>Bezug zum Gewährleistungsmanagement</a:t>
            </a:r>
          </a:p>
          <a:p>
            <a:pPr>
              <a:lnSpc>
                <a:spcPct val="150000"/>
              </a:lnSpc>
            </a:pPr>
            <a:endParaRPr lang="de-DE" sz="1200" b="0" dirty="0"/>
          </a:p>
          <a:p>
            <a:pPr>
              <a:lnSpc>
                <a:spcPct val="150000"/>
              </a:lnSpc>
            </a:pPr>
            <a:r>
              <a:rPr lang="de-DE" sz="1200" b="0" dirty="0"/>
              <a:t>=&gt; Verbindung zwischen Planung und operativer Ebene im Sinne des KVP</a:t>
            </a:r>
            <a:endParaRPr lang="en" sz="1200" b="0" dirty="0"/>
          </a:p>
        </p:txBody>
      </p:sp>
    </p:spTree>
    <p:extLst>
      <p:ext uri="{BB962C8B-B14F-4D97-AF65-F5344CB8AC3E}">
        <p14:creationId xmlns:p14="http://schemas.microsoft.com/office/powerpoint/2010/main" val="14344441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4" name="Rechteck 13"/>
          <p:cNvSpPr/>
          <p:nvPr/>
        </p:nvSpPr>
        <p:spPr>
          <a:xfrm>
            <a:off x="971600" y="1994064"/>
            <a:ext cx="7793120" cy="3379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8528" y="6479473"/>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043608" y="2062589"/>
            <a:ext cx="5400600" cy="646331"/>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Der klassische Ansatz in der Qualitätsplanung und FMEA</a:t>
            </a:r>
            <a:endParaRPr lang="de-DE" sz="1400" b="1" dirty="0">
              <a:solidFill>
                <a:srgbClr val="002060"/>
              </a:solidFill>
              <a:latin typeface="Arial" panose="020B0604020202020204" pitchFamily="34" charset="0"/>
              <a:cs typeface="Arial" panose="020B0604020202020204" pitchFamily="34" charset="0"/>
            </a:endParaRPr>
          </a:p>
          <a:p>
            <a:r>
              <a:rPr lang="de-DE" sz="1100" dirty="0">
                <a:solidFill>
                  <a:srgbClr val="002060"/>
                </a:solidFill>
                <a:latin typeface="Arial" panose="020B0604020202020204" pitchFamily="34" charset="0"/>
                <a:cs typeface="Arial" panose="020B0604020202020204" pitchFamily="34" charset="0"/>
              </a:rPr>
              <a:t>Mit PDAP mehr als nur das Papier einsparen</a:t>
            </a:r>
          </a:p>
          <a:p>
            <a:pPr algn="ctr"/>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sp>
        <p:nvSpPr>
          <p:cNvPr id="30" name="Shape 91">
            <a:extLst>
              <a:ext uri="{FF2B5EF4-FFF2-40B4-BE49-F238E27FC236}">
                <a16:creationId xmlns:a16="http://schemas.microsoft.com/office/drawing/2014/main" id="{736D5675-2D93-4EA8-B1DE-BDC42A67FF93}"/>
              </a:ext>
            </a:extLst>
          </p:cNvPr>
          <p:cNvSpPr txBox="1">
            <a:spLocks/>
          </p:cNvSpPr>
          <p:nvPr/>
        </p:nvSpPr>
        <p:spPr>
          <a:xfrm>
            <a:off x="5004048" y="2852936"/>
            <a:ext cx="3976696" cy="2123658"/>
          </a:xfrm>
          <a:prstGeom prst="rect">
            <a:avLst/>
          </a:prstGeom>
          <a:solidFill>
            <a:schemeClr val="bg1">
              <a:alpha val="53000"/>
            </a:schemeClr>
          </a:solidFill>
        </p:spPr>
        <p:txBody>
          <a:bodyPr wrap="square">
            <a:spAutoFit/>
          </a:bodyPr>
          <a:lstStyle>
            <a:defPPr>
              <a:defRPr lang="de-DE"/>
            </a:defPPr>
            <a:lvl1pPr>
              <a:defRPr sz="14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de-DE" sz="1200" b="0" dirty="0"/>
              <a:t>Aktiv-Kennzeichnung und Stammdatenverknüpfung</a:t>
            </a:r>
          </a:p>
          <a:p>
            <a:pPr marL="171450" indent="-171450">
              <a:buFont typeface="Arial" panose="020B0604020202020204" pitchFamily="34" charset="0"/>
              <a:buChar char="•"/>
            </a:pPr>
            <a:endParaRPr lang="de-DE" sz="1200" b="0" dirty="0"/>
          </a:p>
          <a:p>
            <a:pPr marL="171450" indent="-171450">
              <a:buFont typeface="Arial" panose="020B0604020202020204" pitchFamily="34" charset="0"/>
              <a:buChar char="•"/>
            </a:pPr>
            <a:r>
              <a:rPr lang="de-DE" sz="1200" b="0" dirty="0"/>
              <a:t>Revisionshistorie</a:t>
            </a:r>
          </a:p>
          <a:p>
            <a:pPr marL="171450" indent="-171450">
              <a:buFont typeface="Arial" panose="020B0604020202020204" pitchFamily="34" charset="0"/>
              <a:buChar char="•"/>
            </a:pPr>
            <a:endParaRPr lang="de-DE" sz="1200" b="0" dirty="0"/>
          </a:p>
          <a:p>
            <a:pPr marL="171450" indent="-171450">
              <a:buFont typeface="Arial" panose="020B0604020202020204" pitchFamily="34" charset="0"/>
              <a:buChar char="•"/>
            </a:pPr>
            <a:r>
              <a:rPr lang="de-DE" sz="1200" b="0" dirty="0"/>
              <a:t>Top Ranking als Gesamtauswertungen zur RPZ</a:t>
            </a:r>
          </a:p>
          <a:p>
            <a:pPr marL="171450" indent="-171450">
              <a:buFont typeface="Arial" panose="020B0604020202020204" pitchFamily="34" charset="0"/>
              <a:buChar char="•"/>
            </a:pPr>
            <a:endParaRPr lang="de-DE" sz="1200" b="0" dirty="0"/>
          </a:p>
          <a:p>
            <a:pPr marL="171450" indent="-171450">
              <a:buFont typeface="Arial" panose="020B0604020202020204" pitchFamily="34" charset="0"/>
              <a:buChar char="•"/>
            </a:pPr>
            <a:r>
              <a:rPr lang="de-DE" sz="1200" b="0" dirty="0"/>
              <a:t>Alternative Bewertung von RPZ1 und RPZ2</a:t>
            </a:r>
          </a:p>
          <a:p>
            <a:pPr marL="171450" indent="-171450">
              <a:buFont typeface="Arial" panose="020B0604020202020204" pitchFamily="34" charset="0"/>
              <a:buChar char="•"/>
            </a:pPr>
            <a:endParaRPr lang="de-DE" sz="1200" b="0" dirty="0"/>
          </a:p>
          <a:p>
            <a:pPr marL="171450" indent="-171450">
              <a:buFont typeface="Arial" panose="020B0604020202020204" pitchFamily="34" charset="0"/>
              <a:buChar char="•"/>
            </a:pPr>
            <a:r>
              <a:rPr lang="de-DE" sz="1200" b="0" dirty="0"/>
              <a:t>Bewertung der Plausibilität</a:t>
            </a:r>
          </a:p>
          <a:p>
            <a:pPr marL="171450" indent="-171450">
              <a:buFont typeface="Arial" panose="020B0604020202020204" pitchFamily="34" charset="0"/>
              <a:buChar char="•"/>
            </a:pPr>
            <a:endParaRPr lang="de-DE" sz="1200" b="0" dirty="0"/>
          </a:p>
          <a:p>
            <a:pPr marL="171450" indent="-171450">
              <a:buFont typeface="Arial" panose="020B0604020202020204" pitchFamily="34" charset="0"/>
              <a:buChar char="•"/>
            </a:pPr>
            <a:r>
              <a:rPr lang="de-DE" sz="1200" b="0" dirty="0"/>
              <a:t>Nutzung der PDAP Aufgabenliste für Maßnahmen</a:t>
            </a:r>
            <a:endParaRPr lang="en" sz="1200" b="0" dirty="0"/>
          </a:p>
        </p:txBody>
      </p:sp>
      <p:pic>
        <p:nvPicPr>
          <p:cNvPr id="1026" name="Picture 2" descr="https://lh6.googleusercontent.com/j7WV6o2iJuiskiprQwoUDlqGTDiG4rPvNz37HDZ5iAh5z6hYqyJ-gh6wZz3Tc5GnNoNsdh9pe8M8hCVPlDiHgQ9ZhJeXI-8vWM2tp6ZiVTwinovc9vtennXP0Tac7s64XXLgqZr9">
            <a:extLst>
              <a:ext uri="{FF2B5EF4-FFF2-40B4-BE49-F238E27FC236}">
                <a16:creationId xmlns:a16="http://schemas.microsoft.com/office/drawing/2014/main" id="{63244910-74D6-4E8D-8F6C-970313C7A209}"/>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2938881"/>
            <a:ext cx="3277936" cy="189099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0694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8528" y="6602169"/>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971600" y="1846565"/>
            <a:ext cx="5616624" cy="646331"/>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Klassischer Ansatz</a:t>
            </a:r>
            <a:endParaRPr lang="de-DE" sz="1400" b="1" dirty="0">
              <a:solidFill>
                <a:srgbClr val="002060"/>
              </a:solidFill>
              <a:latin typeface="Arial" panose="020B0604020202020204" pitchFamily="34" charset="0"/>
              <a:cs typeface="Arial" panose="020B0604020202020204" pitchFamily="34" charset="0"/>
            </a:endParaRPr>
          </a:p>
          <a:p>
            <a:r>
              <a:rPr lang="de-DE" sz="1100" b="1" dirty="0">
                <a:solidFill>
                  <a:srgbClr val="002060"/>
                </a:solidFill>
                <a:latin typeface="Arial" panose="020B0604020202020204" pitchFamily="34" charset="0"/>
                <a:cs typeface="Arial" panose="020B0604020202020204" pitchFamily="34" charset="0"/>
              </a:rPr>
              <a:t>FMEA Inhalte inkl. Revisionshistorie und Aktiv-Kennzeichnung</a:t>
            </a:r>
            <a:endParaRPr lang="de-DE" sz="1100" b="1"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algn="ctr"/>
            <a:endParaRPr lang="de-DE" sz="11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pic>
        <p:nvPicPr>
          <p:cNvPr id="14" name="Grafik 13">
            <a:hlinkClick r:id="rId6"/>
            <a:extLst>
              <a:ext uri="{FF2B5EF4-FFF2-40B4-BE49-F238E27FC236}">
                <a16:creationId xmlns:a16="http://schemas.microsoft.com/office/drawing/2014/main" id="{DE05D0BE-224F-4F3A-9C36-B5FD090A0F83}"/>
              </a:ext>
            </a:extLst>
          </p:cNvPr>
          <p:cNvPicPr>
            <a:picLocks noChangeAspect="1"/>
          </p:cNvPicPr>
          <p:nvPr/>
        </p:nvPicPr>
        <p:blipFill>
          <a:blip r:embed="rId7"/>
          <a:stretch>
            <a:fillRect/>
          </a:stretch>
        </p:blipFill>
        <p:spPr>
          <a:xfrm>
            <a:off x="971600" y="2488902"/>
            <a:ext cx="7488832" cy="4036442"/>
          </a:xfrm>
          <a:prstGeom prst="rect">
            <a:avLst/>
          </a:prstGeom>
        </p:spPr>
      </p:pic>
    </p:spTree>
    <p:extLst>
      <p:ext uri="{BB962C8B-B14F-4D97-AF65-F5344CB8AC3E}">
        <p14:creationId xmlns:p14="http://schemas.microsoft.com/office/powerpoint/2010/main" val="28509042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4" name="Rechteck 13"/>
          <p:cNvSpPr/>
          <p:nvPr/>
        </p:nvSpPr>
        <p:spPr>
          <a:xfrm>
            <a:off x="5680759" y="3429000"/>
            <a:ext cx="2014363" cy="1636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5122" y="6519923"/>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971600" y="935797"/>
            <a:ext cx="7488832" cy="1200329"/>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RPZ1 und RPZ2  </a:t>
            </a:r>
          </a:p>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Risikobewertung vor und nach der Maßnahmenumsetzung gegenüberstellen</a:t>
            </a:r>
          </a:p>
          <a:p>
            <a:r>
              <a:rPr lang="de-DE" sz="1100" dirty="0">
                <a:solidFill>
                  <a:srgbClr val="002060"/>
                </a:solidFill>
                <a:latin typeface="Arial" panose="020B0604020202020204" pitchFamily="34" charset="0"/>
                <a:cs typeface="Arial" panose="020B0604020202020204" pitchFamily="34" charset="0"/>
              </a:rPr>
              <a:t>Erkennen von Verbesserungen im Pareto-Diagramm</a:t>
            </a:r>
          </a:p>
          <a:p>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a:p>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a:p>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pic>
        <p:nvPicPr>
          <p:cNvPr id="4" name="Grafik 3" descr="Ampel">
            <a:hlinkClick r:id="rId6"/>
            <a:extLst>
              <a:ext uri="{FF2B5EF4-FFF2-40B4-BE49-F238E27FC236}">
                <a16:creationId xmlns:a16="http://schemas.microsoft.com/office/drawing/2014/main" id="{17C9CBB3-C0D5-432D-AB12-9FF570C44C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3328" y="2615903"/>
            <a:ext cx="914400" cy="914400"/>
          </a:xfrm>
          <a:prstGeom prst="rect">
            <a:avLst/>
          </a:prstGeom>
        </p:spPr>
      </p:pic>
      <p:pic>
        <p:nvPicPr>
          <p:cNvPr id="6" name="Grafik 5">
            <a:extLst>
              <a:ext uri="{FF2B5EF4-FFF2-40B4-BE49-F238E27FC236}">
                <a16:creationId xmlns:a16="http://schemas.microsoft.com/office/drawing/2014/main" id="{49F5E962-94CA-4A41-B441-FA87C58135B8}"/>
              </a:ext>
            </a:extLst>
          </p:cNvPr>
          <p:cNvPicPr>
            <a:picLocks noChangeAspect="1"/>
          </p:cNvPicPr>
          <p:nvPr/>
        </p:nvPicPr>
        <p:blipFill>
          <a:blip r:embed="rId9"/>
          <a:stretch>
            <a:fillRect/>
          </a:stretch>
        </p:blipFill>
        <p:spPr>
          <a:xfrm>
            <a:off x="1078953" y="1809429"/>
            <a:ext cx="6213095" cy="4513913"/>
          </a:xfrm>
          <a:prstGeom prst="rect">
            <a:avLst/>
          </a:prstGeom>
        </p:spPr>
      </p:pic>
      <p:sp>
        <p:nvSpPr>
          <p:cNvPr id="17" name="Rechteck: abgerundete Ecken 16">
            <a:extLst>
              <a:ext uri="{FF2B5EF4-FFF2-40B4-BE49-F238E27FC236}">
                <a16:creationId xmlns:a16="http://schemas.microsoft.com/office/drawing/2014/main" id="{D9A0E8F5-A16C-4AFE-9774-7D32B2139858}"/>
              </a:ext>
            </a:extLst>
          </p:cNvPr>
          <p:cNvSpPr/>
          <p:nvPr/>
        </p:nvSpPr>
        <p:spPr>
          <a:xfrm>
            <a:off x="1403350" y="5835385"/>
            <a:ext cx="1207813" cy="288032"/>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pic>
        <p:nvPicPr>
          <p:cNvPr id="7" name="Grafik 6">
            <a:extLst>
              <a:ext uri="{FF2B5EF4-FFF2-40B4-BE49-F238E27FC236}">
                <a16:creationId xmlns:a16="http://schemas.microsoft.com/office/drawing/2014/main" id="{EC7E6551-063C-4241-A59C-A02ECD5AD099}"/>
              </a:ext>
            </a:extLst>
          </p:cNvPr>
          <p:cNvPicPr>
            <a:picLocks noChangeAspect="1"/>
          </p:cNvPicPr>
          <p:nvPr/>
        </p:nvPicPr>
        <p:blipFill>
          <a:blip r:embed="rId10"/>
          <a:stretch>
            <a:fillRect/>
          </a:stretch>
        </p:blipFill>
        <p:spPr>
          <a:xfrm>
            <a:off x="1827083" y="3105124"/>
            <a:ext cx="3057819" cy="1978195"/>
          </a:xfrm>
          <a:prstGeom prst="rect">
            <a:avLst/>
          </a:prstGeom>
        </p:spPr>
      </p:pic>
      <p:sp>
        <p:nvSpPr>
          <p:cNvPr id="20" name="Rechteck: abgerundete Ecken 19">
            <a:extLst>
              <a:ext uri="{FF2B5EF4-FFF2-40B4-BE49-F238E27FC236}">
                <a16:creationId xmlns:a16="http://schemas.microsoft.com/office/drawing/2014/main" id="{CB601EBD-164D-4474-B4AE-72033FCA70B1}"/>
              </a:ext>
            </a:extLst>
          </p:cNvPr>
          <p:cNvSpPr/>
          <p:nvPr/>
        </p:nvSpPr>
        <p:spPr>
          <a:xfrm>
            <a:off x="1870314" y="4116121"/>
            <a:ext cx="780001" cy="171639"/>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pic>
        <p:nvPicPr>
          <p:cNvPr id="9" name="Grafik 8">
            <a:extLst>
              <a:ext uri="{FF2B5EF4-FFF2-40B4-BE49-F238E27FC236}">
                <a16:creationId xmlns:a16="http://schemas.microsoft.com/office/drawing/2014/main" id="{F363983E-1872-4971-AE6C-AA2B29B9E9AC}"/>
              </a:ext>
            </a:extLst>
          </p:cNvPr>
          <p:cNvPicPr>
            <a:picLocks noChangeAspect="1"/>
          </p:cNvPicPr>
          <p:nvPr/>
        </p:nvPicPr>
        <p:blipFill>
          <a:blip r:embed="rId11"/>
          <a:stretch>
            <a:fillRect/>
          </a:stretch>
        </p:blipFill>
        <p:spPr>
          <a:xfrm>
            <a:off x="1108862" y="1844824"/>
            <a:ext cx="6233500" cy="4513913"/>
          </a:xfrm>
          <a:prstGeom prst="rect">
            <a:avLst/>
          </a:prstGeom>
        </p:spPr>
      </p:pic>
    </p:spTree>
    <p:extLst>
      <p:ext uri="{BB962C8B-B14F-4D97-AF65-F5344CB8AC3E}">
        <p14:creationId xmlns:p14="http://schemas.microsoft.com/office/powerpoint/2010/main" val="19435126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4" name="Rechteck 13"/>
          <p:cNvSpPr/>
          <p:nvPr/>
        </p:nvSpPr>
        <p:spPr>
          <a:xfrm>
            <a:off x="5547407" y="3421455"/>
            <a:ext cx="2010506" cy="1609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122" y="6519923"/>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051645" y="861935"/>
            <a:ext cx="5832648" cy="1154162"/>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Verknüpfter Ansatz - Plausibilität in der FMEA beurteilen</a:t>
            </a:r>
          </a:p>
          <a:p>
            <a:r>
              <a:rPr lang="de-DE" sz="1100" dirty="0">
                <a:solidFill>
                  <a:srgbClr val="002060"/>
                </a:solidFill>
                <a:latin typeface="Arial" panose="020B0604020202020204" pitchFamily="34" charset="0"/>
                <a:cs typeface="Arial" panose="020B0604020202020204" pitchFamily="34" charset="0"/>
              </a:rPr>
              <a:t>Fehlende Plausibilität bei der Beurteilung zum Auftreten von Fehlern erkennen -</a:t>
            </a:r>
          </a:p>
          <a:p>
            <a:r>
              <a:rPr lang="de-DE" sz="1100" dirty="0">
                <a:solidFill>
                  <a:srgbClr val="002060"/>
                </a:solidFill>
                <a:latin typeface="Arial" panose="020B0604020202020204" pitchFamily="34" charset="0"/>
                <a:cs typeface="Arial" panose="020B0604020202020204" pitchFamily="34" charset="0"/>
              </a:rPr>
              <a:t>Auswertung welche Fehler ohne Auftretenswahrscheinlichkeit doch aufgetreten sind.</a:t>
            </a:r>
          </a:p>
          <a:p>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a:p>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a:p>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sp>
        <p:nvSpPr>
          <p:cNvPr id="30" name="Shape 91">
            <a:extLst>
              <a:ext uri="{FF2B5EF4-FFF2-40B4-BE49-F238E27FC236}">
                <a16:creationId xmlns:a16="http://schemas.microsoft.com/office/drawing/2014/main" id="{736D5675-2D93-4EA8-B1DE-BDC42A67FF93}"/>
              </a:ext>
            </a:extLst>
          </p:cNvPr>
          <p:cNvSpPr txBox="1">
            <a:spLocks/>
          </p:cNvSpPr>
          <p:nvPr/>
        </p:nvSpPr>
        <p:spPr>
          <a:xfrm>
            <a:off x="947501" y="1639995"/>
            <a:ext cx="7791621" cy="1384995"/>
          </a:xfrm>
          <a:prstGeom prst="rect">
            <a:avLst/>
          </a:prstGeom>
        </p:spPr>
        <p:txBody>
          <a:bodyPr wrap="square">
            <a:spAutoFit/>
          </a:bodyPr>
          <a:lstStyle>
            <a:defPPr>
              <a:defRPr lang="de-DE"/>
            </a:defPPr>
            <a:lvl1pPr>
              <a:defRPr sz="14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de-DE" sz="1200" b="0" dirty="0"/>
              <a:t>Gegenüberstellung der tatsächlich aufgetretenen Fehler mit der A-Beurteilung in der FMEA</a:t>
            </a:r>
          </a:p>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r>
              <a:rPr lang="de-DE" sz="1200" b="0" dirty="0"/>
              <a:t>Analyse in den Bereichen messende Prüfung, attributive Prüfung und Reklamationsfehler</a:t>
            </a:r>
          </a:p>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r>
              <a:rPr lang="de-DE" sz="1200" b="0" dirty="0"/>
              <a:t>Gestapelte Balkendarstellung mit Schwerpunkt Sortierung</a:t>
            </a:r>
          </a:p>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r>
              <a:rPr lang="de-DE" sz="1200" b="0" dirty="0"/>
              <a:t>Tabellendarstellung mit Detailangaben für die Nachverfolgung</a:t>
            </a:r>
            <a:endParaRPr lang="en" sz="1200" b="0" dirty="0"/>
          </a:p>
        </p:txBody>
      </p:sp>
      <p:pic>
        <p:nvPicPr>
          <p:cNvPr id="2" name="Grafik 1">
            <a:hlinkClick r:id="rId5"/>
            <a:extLst>
              <a:ext uri="{FF2B5EF4-FFF2-40B4-BE49-F238E27FC236}">
                <a16:creationId xmlns:a16="http://schemas.microsoft.com/office/drawing/2014/main" id="{0396441F-B752-4D42-B6ED-0D680FE6C5E0}"/>
              </a:ext>
            </a:extLst>
          </p:cNvPr>
          <p:cNvPicPr>
            <a:picLocks noChangeAspect="1"/>
          </p:cNvPicPr>
          <p:nvPr/>
        </p:nvPicPr>
        <p:blipFill>
          <a:blip r:embed="rId6"/>
          <a:stretch>
            <a:fillRect/>
          </a:stretch>
        </p:blipFill>
        <p:spPr>
          <a:xfrm>
            <a:off x="1007057" y="3012536"/>
            <a:ext cx="7375363" cy="3240360"/>
          </a:xfrm>
          <a:prstGeom prst="rect">
            <a:avLst/>
          </a:prstGeom>
        </p:spPr>
      </p:pic>
    </p:spTree>
    <p:extLst>
      <p:ext uri="{BB962C8B-B14F-4D97-AF65-F5344CB8AC3E}">
        <p14:creationId xmlns:p14="http://schemas.microsoft.com/office/powerpoint/2010/main" val="27111342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4" name="Rechteck 13"/>
          <p:cNvSpPr/>
          <p:nvPr/>
        </p:nvSpPr>
        <p:spPr>
          <a:xfrm>
            <a:off x="971600" y="1994064"/>
            <a:ext cx="7793120" cy="4027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5122" y="6519923"/>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025352" y="2026963"/>
            <a:ext cx="7363072" cy="692497"/>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Verzahnung der Module aus der Planung und der Prozessbegleitung</a:t>
            </a:r>
          </a:p>
          <a:p>
            <a:r>
              <a:rPr lang="de-DE" sz="1400" dirty="0">
                <a:solidFill>
                  <a:srgbClr val="002060"/>
                </a:solidFill>
                <a:latin typeface="Arial" panose="020B0604020202020204" pitchFamily="34" charset="0"/>
                <a:ea typeface="Tahoma" panose="020B0604030504040204" pitchFamily="34" charset="0"/>
                <a:cs typeface="Arial" panose="020B0604020202020204" pitchFamily="34" charset="0"/>
              </a:rPr>
              <a:t>Systemrückmeldungen zwischen Modulen aus Planung und Prozessbegleitung</a:t>
            </a:r>
          </a:p>
          <a:p>
            <a:pPr algn="ctr"/>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sp>
        <p:nvSpPr>
          <p:cNvPr id="30" name="Shape 91">
            <a:extLst>
              <a:ext uri="{FF2B5EF4-FFF2-40B4-BE49-F238E27FC236}">
                <a16:creationId xmlns:a16="http://schemas.microsoft.com/office/drawing/2014/main" id="{736D5675-2D93-4EA8-B1DE-BDC42A67FF93}"/>
              </a:ext>
            </a:extLst>
          </p:cNvPr>
          <p:cNvSpPr txBox="1">
            <a:spLocks/>
          </p:cNvSpPr>
          <p:nvPr/>
        </p:nvSpPr>
        <p:spPr>
          <a:xfrm>
            <a:off x="5113883" y="2898906"/>
            <a:ext cx="3706338" cy="2308324"/>
          </a:xfrm>
          <a:prstGeom prst="rect">
            <a:avLst/>
          </a:prstGeom>
        </p:spPr>
        <p:txBody>
          <a:bodyPr wrap="square">
            <a:spAutoFit/>
          </a:bodyPr>
          <a:lstStyle>
            <a:defPPr>
              <a:defRPr lang="de-DE"/>
            </a:defPPr>
            <a:lvl1pPr>
              <a:defRPr sz="14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r>
              <a:rPr lang="de-DE" sz="1200" b="0" dirty="0"/>
              <a:t>Auftreten von Fehlern mit hohen Bedeutungen lösen Systemreaktionen und Maßnahmen aus</a:t>
            </a:r>
          </a:p>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r>
              <a:rPr lang="de-DE" sz="1200" b="0" dirty="0"/>
              <a:t>Prozesse und Systeme werden in Risikobereichen beurteilt</a:t>
            </a:r>
          </a:p>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r>
              <a:rPr lang="de-DE" sz="1200" b="0" dirty="0"/>
              <a:t>Plausibilität zwischen FMEA und Fehlererfassung beurteilen</a:t>
            </a:r>
          </a:p>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r>
              <a:rPr lang="de-DE" sz="1200" b="0" dirty="0"/>
              <a:t>Rückmeldung mit Gewährleistung 8D</a:t>
            </a:r>
            <a:endParaRPr lang="en" sz="1200" b="0" dirty="0"/>
          </a:p>
        </p:txBody>
      </p:sp>
      <p:pic>
        <p:nvPicPr>
          <p:cNvPr id="15" name="Grafik 14">
            <a:extLst>
              <a:ext uri="{FF2B5EF4-FFF2-40B4-BE49-F238E27FC236}">
                <a16:creationId xmlns:a16="http://schemas.microsoft.com/office/drawing/2014/main" id="{F0DA3351-1487-4E7B-91A8-155503D5D169}"/>
              </a:ext>
            </a:extLst>
          </p:cNvPr>
          <p:cNvPicPr>
            <a:picLocks noChangeAspect="1"/>
          </p:cNvPicPr>
          <p:nvPr/>
        </p:nvPicPr>
        <p:blipFill>
          <a:blip r:embed="rId6"/>
          <a:stretch>
            <a:fillRect/>
          </a:stretch>
        </p:blipFill>
        <p:spPr>
          <a:xfrm>
            <a:off x="1030180" y="2907537"/>
            <a:ext cx="3676708" cy="2799854"/>
          </a:xfrm>
          <a:prstGeom prst="rect">
            <a:avLst/>
          </a:prstGeom>
        </p:spPr>
      </p:pic>
      <p:pic>
        <p:nvPicPr>
          <p:cNvPr id="16" name="Grafik 15" descr="Benutzer">
            <a:extLst>
              <a:ext uri="{FF2B5EF4-FFF2-40B4-BE49-F238E27FC236}">
                <a16:creationId xmlns:a16="http://schemas.microsoft.com/office/drawing/2014/main" id="{30553245-EA07-40FF-B59C-EA749C32CF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0883" y="4777253"/>
            <a:ext cx="914400" cy="914400"/>
          </a:xfrm>
          <a:prstGeom prst="rect">
            <a:avLst/>
          </a:prstGeom>
        </p:spPr>
      </p:pic>
    </p:spTree>
    <p:extLst>
      <p:ext uri="{BB962C8B-B14F-4D97-AF65-F5344CB8AC3E}">
        <p14:creationId xmlns:p14="http://schemas.microsoft.com/office/powerpoint/2010/main" val="1619515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20" name="Rechteck 19"/>
          <p:cNvSpPr/>
          <p:nvPr/>
        </p:nvSpPr>
        <p:spPr>
          <a:xfrm>
            <a:off x="683567" y="1994063"/>
            <a:ext cx="8286275" cy="4485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5843" y="6618672"/>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793118" y="1149705"/>
            <a:ext cx="6552728" cy="954107"/>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Bewertungslogik für die Risikobereiche </a:t>
            </a:r>
            <a:r>
              <a:rPr lang="de-DE" sz="1400" b="1" dirty="0">
                <a:solidFill>
                  <a:srgbClr val="002060"/>
                </a:solidFill>
                <a:latin typeface="Arial" panose="020B0604020202020204" pitchFamily="34" charset="0"/>
                <a:cs typeface="Arial" panose="020B0604020202020204" pitchFamily="34" charset="0"/>
              </a:rPr>
              <a:t>Zuordnungstabellen </a:t>
            </a:r>
          </a:p>
          <a:p>
            <a:r>
              <a:rPr lang="de-DE" sz="1400" b="1" dirty="0">
                <a:solidFill>
                  <a:srgbClr val="002060"/>
                </a:solidFill>
                <a:latin typeface="Arial" panose="020B0604020202020204" pitchFamily="34" charset="0"/>
                <a:cs typeface="Arial" panose="020B0604020202020204" pitchFamily="34" charset="0"/>
              </a:rPr>
              <a:t>für Systemkennwerte</a:t>
            </a:r>
            <a:endPar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endParaRPr>
          </a:p>
          <a:p>
            <a:endPar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endParaRPr>
          </a:p>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pic>
        <p:nvPicPr>
          <p:cNvPr id="12" name="Grafik 11">
            <a:extLst>
              <a:ext uri="{FF2B5EF4-FFF2-40B4-BE49-F238E27FC236}">
                <a16:creationId xmlns:a16="http://schemas.microsoft.com/office/drawing/2014/main" id="{5CDA4EC3-19F6-456C-9453-883BDC5FA89E}"/>
              </a:ext>
            </a:extLst>
          </p:cNvPr>
          <p:cNvPicPr/>
          <p:nvPr/>
        </p:nvPicPr>
        <p:blipFill>
          <a:blip r:embed="rId6"/>
          <a:stretch>
            <a:fillRect/>
          </a:stretch>
        </p:blipFill>
        <p:spPr>
          <a:xfrm>
            <a:off x="703783" y="1804175"/>
            <a:ext cx="3424911" cy="2565137"/>
          </a:xfrm>
          <a:prstGeom prst="rect">
            <a:avLst/>
          </a:prstGeom>
        </p:spPr>
      </p:pic>
      <p:pic>
        <p:nvPicPr>
          <p:cNvPr id="15" name="Grafik 14">
            <a:extLst>
              <a:ext uri="{FF2B5EF4-FFF2-40B4-BE49-F238E27FC236}">
                <a16:creationId xmlns:a16="http://schemas.microsoft.com/office/drawing/2014/main" id="{FF73E346-5E48-491A-A484-26E73E7B493C}"/>
              </a:ext>
            </a:extLst>
          </p:cNvPr>
          <p:cNvPicPr>
            <a:picLocks noChangeAspect="1"/>
          </p:cNvPicPr>
          <p:nvPr/>
        </p:nvPicPr>
        <p:blipFill>
          <a:blip r:embed="rId7"/>
          <a:stretch>
            <a:fillRect/>
          </a:stretch>
        </p:blipFill>
        <p:spPr>
          <a:xfrm>
            <a:off x="5408589" y="2894208"/>
            <a:ext cx="3297288" cy="2516352"/>
          </a:xfrm>
          <a:prstGeom prst="rect">
            <a:avLst/>
          </a:prstGeom>
        </p:spPr>
      </p:pic>
      <p:pic>
        <p:nvPicPr>
          <p:cNvPr id="16" name="Grafik 15">
            <a:extLst>
              <a:ext uri="{FF2B5EF4-FFF2-40B4-BE49-F238E27FC236}">
                <a16:creationId xmlns:a16="http://schemas.microsoft.com/office/drawing/2014/main" id="{D9DB5245-C40D-46AE-92AF-C5DE1EA2B193}"/>
              </a:ext>
            </a:extLst>
          </p:cNvPr>
          <p:cNvPicPr/>
          <p:nvPr/>
        </p:nvPicPr>
        <p:blipFill>
          <a:blip r:embed="rId8"/>
          <a:stretch>
            <a:fillRect/>
          </a:stretch>
        </p:blipFill>
        <p:spPr>
          <a:xfrm>
            <a:off x="1769518" y="3680605"/>
            <a:ext cx="3297288" cy="2594900"/>
          </a:xfrm>
          <a:prstGeom prst="rect">
            <a:avLst/>
          </a:prstGeom>
        </p:spPr>
      </p:pic>
      <p:sp>
        <p:nvSpPr>
          <p:cNvPr id="17" name="Rechteck 16">
            <a:extLst>
              <a:ext uri="{FF2B5EF4-FFF2-40B4-BE49-F238E27FC236}">
                <a16:creationId xmlns:a16="http://schemas.microsoft.com/office/drawing/2014/main" id="{0E5491D1-E023-46F6-B0DF-BAD43E5522FA}"/>
              </a:ext>
            </a:extLst>
          </p:cNvPr>
          <p:cNvSpPr/>
          <p:nvPr/>
        </p:nvSpPr>
        <p:spPr>
          <a:xfrm>
            <a:off x="2786554" y="2672863"/>
            <a:ext cx="2201721" cy="661252"/>
          </a:xfrm>
          <a:prstGeom prst="rect">
            <a:avLst/>
          </a:prstGeom>
          <a:solidFill>
            <a:srgbClr val="0517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Qualitätskennwerte / Auftreten</a:t>
            </a:r>
          </a:p>
        </p:txBody>
      </p:sp>
      <p:sp>
        <p:nvSpPr>
          <p:cNvPr id="18" name="Rechteck 17">
            <a:extLst>
              <a:ext uri="{FF2B5EF4-FFF2-40B4-BE49-F238E27FC236}">
                <a16:creationId xmlns:a16="http://schemas.microsoft.com/office/drawing/2014/main" id="{CF87925F-F2B0-40B8-8D56-CDDD7B689E97}"/>
              </a:ext>
            </a:extLst>
          </p:cNvPr>
          <p:cNvSpPr/>
          <p:nvPr/>
        </p:nvSpPr>
        <p:spPr>
          <a:xfrm>
            <a:off x="3206868" y="5525727"/>
            <a:ext cx="2201721" cy="858839"/>
          </a:xfrm>
          <a:prstGeom prst="rect">
            <a:avLst/>
          </a:prstGeom>
          <a:solidFill>
            <a:srgbClr val="0517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Risikoeinstufungen - Merkmalkategorie und Bereich</a:t>
            </a:r>
          </a:p>
        </p:txBody>
      </p:sp>
      <p:sp>
        <p:nvSpPr>
          <p:cNvPr id="19" name="Rechteck 18">
            <a:extLst>
              <a:ext uri="{FF2B5EF4-FFF2-40B4-BE49-F238E27FC236}">
                <a16:creationId xmlns:a16="http://schemas.microsoft.com/office/drawing/2014/main" id="{6DEAB84F-AD67-4403-B700-79673E16A4A9}"/>
              </a:ext>
            </a:extLst>
          </p:cNvPr>
          <p:cNvSpPr/>
          <p:nvPr/>
        </p:nvSpPr>
        <p:spPr>
          <a:xfrm>
            <a:off x="7088834" y="4715631"/>
            <a:ext cx="1674018" cy="694929"/>
          </a:xfrm>
          <a:prstGeom prst="rect">
            <a:avLst/>
          </a:prstGeom>
          <a:solidFill>
            <a:srgbClr val="0517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Fehlerraten / Auftreten</a:t>
            </a:r>
          </a:p>
        </p:txBody>
      </p:sp>
    </p:spTree>
    <p:extLst>
      <p:ext uri="{BB962C8B-B14F-4D97-AF65-F5344CB8AC3E}">
        <p14:creationId xmlns:p14="http://schemas.microsoft.com/office/powerpoint/2010/main" val="1497146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5" name="Rechteck 14"/>
          <p:cNvSpPr/>
          <p:nvPr/>
        </p:nvSpPr>
        <p:spPr>
          <a:xfrm>
            <a:off x="971600" y="2006550"/>
            <a:ext cx="7793120" cy="4374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3361" y="6574514"/>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971600" y="1399368"/>
            <a:ext cx="6696744" cy="846386"/>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Kopplung der Entdeckung im Fehlerkatalog </a:t>
            </a:r>
          </a:p>
          <a:p>
            <a:r>
              <a:rPr lang="de-DE" sz="1100" dirty="0">
                <a:solidFill>
                  <a:srgbClr val="002060"/>
                </a:solidFill>
                <a:latin typeface="Arial" panose="020B0604020202020204" pitchFamily="34" charset="0"/>
                <a:cs typeface="Arial" panose="020B0604020202020204" pitchFamily="34" charset="0"/>
              </a:rPr>
              <a:t>Pflege von Vorlagen für Entdeckungsarten von Fehlern</a:t>
            </a:r>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a:p>
            <a:endParaRPr lang="de-DE" sz="24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pic>
        <p:nvPicPr>
          <p:cNvPr id="27" name="Grafik 26">
            <a:extLst>
              <a:ext uri="{FF2B5EF4-FFF2-40B4-BE49-F238E27FC236}">
                <a16:creationId xmlns:a16="http://schemas.microsoft.com/office/drawing/2014/main" id="{BC08EE5C-02DB-42E0-B80E-F57EA056AE19}"/>
              </a:ext>
            </a:extLst>
          </p:cNvPr>
          <p:cNvPicPr>
            <a:picLocks noChangeAspect="1"/>
          </p:cNvPicPr>
          <p:nvPr/>
        </p:nvPicPr>
        <p:blipFill>
          <a:blip r:embed="rId6">
            <a:clrChange>
              <a:clrFrom>
                <a:srgbClr val="049204"/>
              </a:clrFrom>
              <a:clrTo>
                <a:srgbClr val="049204">
                  <a:alpha val="0"/>
                </a:srgbClr>
              </a:clrTo>
            </a:clrChange>
          </a:blip>
          <a:stretch>
            <a:fillRect/>
          </a:stretch>
        </p:blipFill>
        <p:spPr>
          <a:xfrm>
            <a:off x="905622" y="2551495"/>
            <a:ext cx="7102477" cy="3432424"/>
          </a:xfrm>
          <a:prstGeom prst="rect">
            <a:avLst/>
          </a:prstGeom>
        </p:spPr>
      </p:pic>
      <p:cxnSp>
        <p:nvCxnSpPr>
          <p:cNvPr id="28" name="Gerade Verbindung mit Pfeil 27">
            <a:extLst>
              <a:ext uri="{FF2B5EF4-FFF2-40B4-BE49-F238E27FC236}">
                <a16:creationId xmlns:a16="http://schemas.microsoft.com/office/drawing/2014/main" id="{0C28456E-5579-4B0B-8AF3-8E7F31EDBE78}"/>
              </a:ext>
            </a:extLst>
          </p:cNvPr>
          <p:cNvCxnSpPr>
            <a:cxnSpLocks/>
            <a:stCxn id="29" idx="0"/>
            <a:endCxn id="30" idx="2"/>
          </p:cNvCxnSpPr>
          <p:nvPr/>
        </p:nvCxnSpPr>
        <p:spPr>
          <a:xfrm flipH="1" flipV="1">
            <a:off x="4590256" y="3761294"/>
            <a:ext cx="1398041" cy="1179874"/>
          </a:xfrm>
          <a:prstGeom prst="straightConnector1">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cxnSp>
      <p:sp>
        <p:nvSpPr>
          <p:cNvPr id="29" name="Rechteck: abgerundete Ecken 28">
            <a:extLst>
              <a:ext uri="{FF2B5EF4-FFF2-40B4-BE49-F238E27FC236}">
                <a16:creationId xmlns:a16="http://schemas.microsoft.com/office/drawing/2014/main" id="{7B688A93-9190-49A0-B836-F5E34C797324}"/>
              </a:ext>
            </a:extLst>
          </p:cNvPr>
          <p:cNvSpPr/>
          <p:nvPr/>
        </p:nvSpPr>
        <p:spPr>
          <a:xfrm>
            <a:off x="5292080" y="4941168"/>
            <a:ext cx="1392433" cy="332294"/>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
        <p:nvSpPr>
          <p:cNvPr id="30" name="Rechteck: abgerundete Ecken 29">
            <a:extLst>
              <a:ext uri="{FF2B5EF4-FFF2-40B4-BE49-F238E27FC236}">
                <a16:creationId xmlns:a16="http://schemas.microsoft.com/office/drawing/2014/main" id="{5BBA552D-8EE7-44F3-845D-5F0A0765D76C}"/>
              </a:ext>
            </a:extLst>
          </p:cNvPr>
          <p:cNvSpPr/>
          <p:nvPr/>
        </p:nvSpPr>
        <p:spPr>
          <a:xfrm>
            <a:off x="3793492" y="3429000"/>
            <a:ext cx="1593527" cy="332294"/>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solidFill>
                <a:schemeClr val="accent2"/>
              </a:solidFill>
            </a:endParaRPr>
          </a:p>
        </p:txBody>
      </p:sp>
    </p:spTree>
    <p:extLst>
      <p:ext uri="{BB962C8B-B14F-4D97-AF65-F5344CB8AC3E}">
        <p14:creationId xmlns:p14="http://schemas.microsoft.com/office/powerpoint/2010/main" val="10149698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p:cNvSpPr/>
          <p:nvPr/>
        </p:nvSpPr>
        <p:spPr>
          <a:xfrm>
            <a:off x="971600" y="1844825"/>
            <a:ext cx="7793120" cy="463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6549072"/>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971600" y="1790526"/>
            <a:ext cx="6984776" cy="846386"/>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Rückkopplung aus SPC und Gewährleistung  </a:t>
            </a:r>
          </a:p>
          <a:p>
            <a:r>
              <a:rPr lang="de-DE" sz="1100" dirty="0">
                <a:solidFill>
                  <a:srgbClr val="002060"/>
                </a:solidFill>
                <a:latin typeface="Arial" panose="020B0604020202020204" pitchFamily="34" charset="0"/>
                <a:cs typeface="Arial" panose="020B0604020202020204" pitchFamily="34" charset="0"/>
              </a:rPr>
              <a:t>Kopplung von Fehlerraten und Auftretenswahrscheinlichkeiten</a:t>
            </a:r>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a:p>
            <a:r>
              <a:rPr lang="de-DE" sz="2400" b="1"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pic>
        <p:nvPicPr>
          <p:cNvPr id="15" name="Grafik 14">
            <a:extLst>
              <a:ext uri="{FF2B5EF4-FFF2-40B4-BE49-F238E27FC236}">
                <a16:creationId xmlns:a16="http://schemas.microsoft.com/office/drawing/2014/main" id="{3CFF9212-FC20-4AC7-9C54-9611D33DE838}"/>
              </a:ext>
            </a:extLst>
          </p:cNvPr>
          <p:cNvPicPr>
            <a:picLocks noChangeAspect="1"/>
          </p:cNvPicPr>
          <p:nvPr/>
        </p:nvPicPr>
        <p:blipFill>
          <a:blip r:embed="rId6">
            <a:clrChange>
              <a:clrFrom>
                <a:srgbClr val="009400"/>
              </a:clrFrom>
              <a:clrTo>
                <a:srgbClr val="009400">
                  <a:alpha val="0"/>
                </a:srgbClr>
              </a:clrTo>
            </a:clrChange>
          </a:blip>
          <a:stretch>
            <a:fillRect/>
          </a:stretch>
        </p:blipFill>
        <p:spPr>
          <a:xfrm>
            <a:off x="989432" y="2383586"/>
            <a:ext cx="6562780" cy="4035043"/>
          </a:xfrm>
          <a:prstGeom prst="rect">
            <a:avLst/>
          </a:prstGeom>
        </p:spPr>
      </p:pic>
      <p:cxnSp>
        <p:nvCxnSpPr>
          <p:cNvPr id="14" name="Gerade Verbindung mit Pfeil 13">
            <a:extLst>
              <a:ext uri="{FF2B5EF4-FFF2-40B4-BE49-F238E27FC236}">
                <a16:creationId xmlns:a16="http://schemas.microsoft.com/office/drawing/2014/main" id="{1DEF0524-A573-46D0-BE13-50ADB71951E0}"/>
              </a:ext>
            </a:extLst>
          </p:cNvPr>
          <p:cNvCxnSpPr>
            <a:cxnSpLocks/>
            <a:stCxn id="16" idx="1"/>
          </p:cNvCxnSpPr>
          <p:nvPr/>
        </p:nvCxnSpPr>
        <p:spPr>
          <a:xfrm flipH="1">
            <a:off x="2843808" y="5337212"/>
            <a:ext cx="1427014" cy="252028"/>
          </a:xfrm>
          <a:prstGeom prst="straightConnector1">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cxnSp>
      <p:sp>
        <p:nvSpPr>
          <p:cNvPr id="16" name="Rechteck: abgerundete Ecken 15">
            <a:extLst>
              <a:ext uri="{FF2B5EF4-FFF2-40B4-BE49-F238E27FC236}">
                <a16:creationId xmlns:a16="http://schemas.microsoft.com/office/drawing/2014/main" id="{B9EE72B7-F23A-4281-ACD8-D0F59A4101B7}"/>
              </a:ext>
            </a:extLst>
          </p:cNvPr>
          <p:cNvSpPr/>
          <p:nvPr/>
        </p:nvSpPr>
        <p:spPr>
          <a:xfrm>
            <a:off x="4270822" y="5229200"/>
            <a:ext cx="1813346" cy="216024"/>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
        <p:nvSpPr>
          <p:cNvPr id="17" name="Rechteck: abgerundete Ecken 16">
            <a:extLst>
              <a:ext uri="{FF2B5EF4-FFF2-40B4-BE49-F238E27FC236}">
                <a16:creationId xmlns:a16="http://schemas.microsoft.com/office/drawing/2014/main" id="{50A85AEA-CFE6-4EEC-A3F1-326575C9FED8}"/>
              </a:ext>
            </a:extLst>
          </p:cNvPr>
          <p:cNvSpPr/>
          <p:nvPr/>
        </p:nvSpPr>
        <p:spPr>
          <a:xfrm>
            <a:off x="1295991" y="5445224"/>
            <a:ext cx="1547817" cy="360040"/>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solidFill>
                <a:schemeClr val="accent2"/>
              </a:solidFill>
            </a:endParaRPr>
          </a:p>
        </p:txBody>
      </p:sp>
      <p:cxnSp>
        <p:nvCxnSpPr>
          <p:cNvPr id="23" name="Gerade Verbindung mit Pfeil 22">
            <a:extLst>
              <a:ext uri="{FF2B5EF4-FFF2-40B4-BE49-F238E27FC236}">
                <a16:creationId xmlns:a16="http://schemas.microsoft.com/office/drawing/2014/main" id="{B82DEB45-8096-4C8F-94F1-99FEE0B77400}"/>
              </a:ext>
            </a:extLst>
          </p:cNvPr>
          <p:cNvCxnSpPr>
            <a:cxnSpLocks/>
            <a:endCxn id="16" idx="0"/>
          </p:cNvCxnSpPr>
          <p:nvPr/>
        </p:nvCxnSpPr>
        <p:spPr>
          <a:xfrm flipH="1">
            <a:off x="5177495" y="3807330"/>
            <a:ext cx="1122700" cy="1421870"/>
          </a:xfrm>
          <a:prstGeom prst="straightConnector1">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cxnSp>
    </p:spTree>
    <p:extLst>
      <p:ext uri="{BB962C8B-B14F-4D97-AF65-F5344CB8AC3E}">
        <p14:creationId xmlns:p14="http://schemas.microsoft.com/office/powerpoint/2010/main" val="10619065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24" name="Rechteck 23"/>
          <p:cNvSpPr/>
          <p:nvPr/>
        </p:nvSpPr>
        <p:spPr>
          <a:xfrm>
            <a:off x="971600" y="1994064"/>
            <a:ext cx="7793120" cy="4459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7009" y="6575875"/>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115616" y="1727810"/>
            <a:ext cx="6984776" cy="477054"/>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Verknüpfung zwischen FMEA und 8D-Report </a:t>
            </a:r>
          </a:p>
          <a:p>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Berücksichtigung s</a:t>
            </a:r>
            <a:r>
              <a:rPr lang="de-DE" sz="1100" dirty="0">
                <a:solidFill>
                  <a:srgbClr val="002060"/>
                </a:solidFill>
                <a:latin typeface="Arial" panose="020B0604020202020204" pitchFamily="34" charset="0"/>
                <a:cs typeface="Arial" panose="020B0604020202020204" pitchFamily="34" charset="0"/>
              </a:rPr>
              <a:t>icherstellen für neue 8D-Fehler in der Qualitätsplanung</a:t>
            </a:r>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pic>
        <p:nvPicPr>
          <p:cNvPr id="12" name="Grafik 11">
            <a:hlinkClick r:id="rId6"/>
            <a:extLst>
              <a:ext uri="{FF2B5EF4-FFF2-40B4-BE49-F238E27FC236}">
                <a16:creationId xmlns:a16="http://schemas.microsoft.com/office/drawing/2014/main" id="{A1AF3C9F-0856-4388-8D1E-63FB7CB395B7}"/>
              </a:ext>
            </a:extLst>
          </p:cNvPr>
          <p:cNvPicPr>
            <a:picLocks noChangeAspect="1"/>
          </p:cNvPicPr>
          <p:nvPr/>
        </p:nvPicPr>
        <p:blipFill>
          <a:blip r:embed="rId7"/>
          <a:stretch>
            <a:fillRect/>
          </a:stretch>
        </p:blipFill>
        <p:spPr>
          <a:xfrm>
            <a:off x="1509666" y="2613250"/>
            <a:ext cx="2716594" cy="35520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Grafik 13">
            <a:extLst>
              <a:ext uri="{FF2B5EF4-FFF2-40B4-BE49-F238E27FC236}">
                <a16:creationId xmlns:a16="http://schemas.microsoft.com/office/drawing/2014/main" id="{289B05C9-6D60-4219-84DC-B1DD2A03383C}"/>
              </a:ext>
            </a:extLst>
          </p:cNvPr>
          <p:cNvPicPr>
            <a:picLocks noChangeAspect="1"/>
          </p:cNvPicPr>
          <p:nvPr/>
        </p:nvPicPr>
        <p:blipFill>
          <a:blip r:embed="rId8"/>
          <a:stretch>
            <a:fillRect/>
          </a:stretch>
        </p:blipFill>
        <p:spPr>
          <a:xfrm>
            <a:off x="4375889" y="2600641"/>
            <a:ext cx="3292455" cy="1856648"/>
          </a:xfrm>
          <a:prstGeom prst="rect">
            <a:avLst/>
          </a:prstGeom>
        </p:spPr>
      </p:pic>
      <p:cxnSp>
        <p:nvCxnSpPr>
          <p:cNvPr id="16" name="Gerade Verbindung mit Pfeil 15">
            <a:extLst>
              <a:ext uri="{FF2B5EF4-FFF2-40B4-BE49-F238E27FC236}">
                <a16:creationId xmlns:a16="http://schemas.microsoft.com/office/drawing/2014/main" id="{E62F64C6-E40A-41D8-B3F9-C5A25FE0699D}"/>
              </a:ext>
            </a:extLst>
          </p:cNvPr>
          <p:cNvCxnSpPr>
            <a:cxnSpLocks/>
          </p:cNvCxnSpPr>
          <p:nvPr/>
        </p:nvCxnSpPr>
        <p:spPr>
          <a:xfrm>
            <a:off x="3453882" y="2883280"/>
            <a:ext cx="1193909" cy="626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7" name="Grafik 16">
            <a:extLst>
              <a:ext uri="{FF2B5EF4-FFF2-40B4-BE49-F238E27FC236}">
                <a16:creationId xmlns:a16="http://schemas.microsoft.com/office/drawing/2014/main" id="{2EDBEA5E-BA2A-43A2-9A4B-F4FC95BB8378}"/>
              </a:ext>
            </a:extLst>
          </p:cNvPr>
          <p:cNvPicPr>
            <a:picLocks noChangeAspect="1"/>
          </p:cNvPicPr>
          <p:nvPr/>
        </p:nvPicPr>
        <p:blipFill>
          <a:blip r:embed="rId9"/>
          <a:stretch>
            <a:fillRect/>
          </a:stretch>
        </p:blipFill>
        <p:spPr>
          <a:xfrm>
            <a:off x="3999922" y="3802465"/>
            <a:ext cx="3340352" cy="2027581"/>
          </a:xfrm>
          <a:prstGeom prst="rect">
            <a:avLst/>
          </a:prstGeom>
        </p:spPr>
      </p:pic>
      <p:cxnSp>
        <p:nvCxnSpPr>
          <p:cNvPr id="18" name="Gerade Verbindung mit Pfeil 17">
            <a:extLst>
              <a:ext uri="{FF2B5EF4-FFF2-40B4-BE49-F238E27FC236}">
                <a16:creationId xmlns:a16="http://schemas.microsoft.com/office/drawing/2014/main" id="{29808FD1-A3C2-4BE9-91AD-C933447B8AB8}"/>
              </a:ext>
            </a:extLst>
          </p:cNvPr>
          <p:cNvCxnSpPr>
            <a:cxnSpLocks/>
          </p:cNvCxnSpPr>
          <p:nvPr/>
        </p:nvCxnSpPr>
        <p:spPr>
          <a:xfrm>
            <a:off x="3453882" y="2937286"/>
            <a:ext cx="1592486" cy="25705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19" name="Gruppieren 18">
            <a:extLst>
              <a:ext uri="{FF2B5EF4-FFF2-40B4-BE49-F238E27FC236}">
                <a16:creationId xmlns:a16="http://schemas.microsoft.com/office/drawing/2014/main" id="{E5F9DB98-3544-436B-A208-344999312DDB}"/>
              </a:ext>
            </a:extLst>
          </p:cNvPr>
          <p:cNvGrpSpPr/>
          <p:nvPr/>
        </p:nvGrpSpPr>
        <p:grpSpPr>
          <a:xfrm>
            <a:off x="1882484" y="4199948"/>
            <a:ext cx="2066793" cy="1479310"/>
            <a:chOff x="0" y="0"/>
            <a:chExt cx="3782786" cy="2837090"/>
          </a:xfrm>
        </p:grpSpPr>
        <p:pic>
          <p:nvPicPr>
            <p:cNvPr id="20" name="Grafik 19">
              <a:extLst>
                <a:ext uri="{FF2B5EF4-FFF2-40B4-BE49-F238E27FC236}">
                  <a16:creationId xmlns:a16="http://schemas.microsoft.com/office/drawing/2014/main" id="{694AB2CD-C93A-4E20-8EEA-5D922F903CFB}"/>
                </a:ext>
              </a:extLst>
            </p:cNvPr>
            <p:cNvPicPr>
              <a:picLocks noChangeAspect="1"/>
            </p:cNvPicPr>
            <p:nvPr/>
          </p:nvPicPr>
          <p:blipFill>
            <a:blip r:embed="rId10">
              <a:clrChange>
                <a:clrFrom>
                  <a:srgbClr val="0000FF"/>
                </a:clrFrom>
                <a:clrTo>
                  <a:srgbClr val="0000FF">
                    <a:alpha val="0"/>
                  </a:srgbClr>
                </a:clrTo>
              </a:clrChange>
            </a:blip>
            <a:stretch>
              <a:fillRect/>
            </a:stretch>
          </p:blipFill>
          <p:spPr>
            <a:xfrm>
              <a:off x="0" y="0"/>
              <a:ext cx="3782786" cy="2837090"/>
            </a:xfrm>
            <a:prstGeom prst="rect">
              <a:avLst/>
            </a:prstGeom>
          </p:spPr>
        </p:pic>
        <p:pic>
          <p:nvPicPr>
            <p:cNvPr id="23" name="Grafik 22">
              <a:extLst>
                <a:ext uri="{FF2B5EF4-FFF2-40B4-BE49-F238E27FC236}">
                  <a16:creationId xmlns:a16="http://schemas.microsoft.com/office/drawing/2014/main" id="{1A5CF1EB-B515-4A00-B526-AC6AFB33337E}"/>
                </a:ext>
              </a:extLst>
            </p:cNvPr>
            <p:cNvPicPr>
              <a:picLocks noChangeAspect="1"/>
            </p:cNvPicPr>
            <p:nvPr/>
          </p:nvPicPr>
          <p:blipFill>
            <a:blip r:embed="rId11"/>
            <a:stretch>
              <a:fillRect/>
            </a:stretch>
          </p:blipFill>
          <p:spPr>
            <a:xfrm>
              <a:off x="340179" y="421823"/>
              <a:ext cx="1523999" cy="1564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2181712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4" name="Rechteck 13"/>
          <p:cNvSpPr/>
          <p:nvPr/>
        </p:nvSpPr>
        <p:spPr>
          <a:xfrm>
            <a:off x="971600" y="1871826"/>
            <a:ext cx="7793120" cy="4581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0720" y="6549072"/>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099360" y="1871826"/>
            <a:ext cx="6280952" cy="477054"/>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Ableiten einer FMEA zum Prüfplan </a:t>
            </a:r>
          </a:p>
          <a:p>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Risikobeurteilung der Prüfmerkmale</a:t>
            </a:r>
          </a:p>
        </p:txBody>
      </p:sp>
      <p:pic>
        <p:nvPicPr>
          <p:cNvPr id="16" name="Grafik 15">
            <a:hlinkClick r:id="rId6"/>
            <a:extLst>
              <a:ext uri="{FF2B5EF4-FFF2-40B4-BE49-F238E27FC236}">
                <a16:creationId xmlns:a16="http://schemas.microsoft.com/office/drawing/2014/main" id="{B46EE66A-4E29-4C60-9059-FD4BC2683717}"/>
              </a:ext>
            </a:extLst>
          </p:cNvPr>
          <p:cNvPicPr>
            <a:picLocks noChangeAspect="1"/>
          </p:cNvPicPr>
          <p:nvPr/>
        </p:nvPicPr>
        <p:blipFill>
          <a:blip r:embed="rId7"/>
          <a:stretch>
            <a:fillRect/>
          </a:stretch>
        </p:blipFill>
        <p:spPr>
          <a:xfrm>
            <a:off x="1095864" y="2497833"/>
            <a:ext cx="6988783" cy="3811487"/>
          </a:xfrm>
          <a:prstGeom prst="rect">
            <a:avLst/>
          </a:prstGeom>
        </p:spPr>
      </p:pic>
      <p:sp>
        <p:nvSpPr>
          <p:cNvPr id="17" name="Rechteck: abgerundete Ecken 16">
            <a:extLst>
              <a:ext uri="{FF2B5EF4-FFF2-40B4-BE49-F238E27FC236}">
                <a16:creationId xmlns:a16="http://schemas.microsoft.com/office/drawing/2014/main" id="{8187B874-6127-440A-8FDA-DC5629A2725B}"/>
              </a:ext>
            </a:extLst>
          </p:cNvPr>
          <p:cNvSpPr/>
          <p:nvPr/>
        </p:nvSpPr>
        <p:spPr>
          <a:xfrm>
            <a:off x="5027409" y="3926178"/>
            <a:ext cx="2366335" cy="523062"/>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Tree>
    <p:extLst>
      <p:ext uri="{BB962C8B-B14F-4D97-AF65-F5344CB8AC3E}">
        <p14:creationId xmlns:p14="http://schemas.microsoft.com/office/powerpoint/2010/main" val="1126447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 y="0"/>
            <a:ext cx="9180512" cy="6857999"/>
          </a:xfrm>
          <a:prstGeom prst="rect">
            <a:avLst/>
          </a:prstGeom>
        </p:spPr>
      </p:pic>
      <p:sp>
        <p:nvSpPr>
          <p:cNvPr id="2" name="Rechteck 1"/>
          <p:cNvSpPr/>
          <p:nvPr/>
        </p:nvSpPr>
        <p:spPr>
          <a:xfrm>
            <a:off x="971600" y="1994063"/>
            <a:ext cx="7793120" cy="4363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6618672"/>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067977" y="2078558"/>
            <a:ext cx="7608479" cy="846386"/>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Harmonisierung der europäischen und amerikanischen Normen VDA und AIAG</a:t>
            </a:r>
            <a:endParaRPr lang="de-DE" sz="1400" b="1" dirty="0">
              <a:solidFill>
                <a:srgbClr val="002060"/>
              </a:solidFill>
              <a:latin typeface="Arial" panose="020B0604020202020204" pitchFamily="34" charset="0"/>
              <a:cs typeface="Arial" panose="020B0604020202020204" pitchFamily="34" charset="0"/>
            </a:endParaRPr>
          </a:p>
          <a:p>
            <a:r>
              <a:rPr lang="de-DE" sz="1100" dirty="0">
                <a:solidFill>
                  <a:srgbClr val="002060"/>
                </a:solidFill>
                <a:latin typeface="Arial" panose="020B0604020202020204" pitchFamily="34" charset="0"/>
                <a:cs typeface="Arial" panose="020B0604020202020204" pitchFamily="34" charset="0"/>
              </a:rPr>
              <a:t>Internationale Standardisierung für eine robuste, genaue und vollständige FMEA und Risikobewertung</a:t>
            </a:r>
            <a:endParaRPr lang="de-DE" sz="1100" b="1"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algn="ctr"/>
            <a:r>
              <a:rPr lang="de-DE" sz="2400" b="1"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sp>
        <p:nvSpPr>
          <p:cNvPr id="30" name="Shape 91">
            <a:extLst>
              <a:ext uri="{FF2B5EF4-FFF2-40B4-BE49-F238E27FC236}">
                <a16:creationId xmlns:a16="http://schemas.microsoft.com/office/drawing/2014/main" id="{736D5675-2D93-4EA8-B1DE-BDC42A67FF93}"/>
              </a:ext>
            </a:extLst>
          </p:cNvPr>
          <p:cNvSpPr txBox="1">
            <a:spLocks/>
          </p:cNvSpPr>
          <p:nvPr/>
        </p:nvSpPr>
        <p:spPr>
          <a:xfrm>
            <a:off x="4594374" y="2780928"/>
            <a:ext cx="3578026" cy="2492990"/>
          </a:xfrm>
          <a:prstGeom prst="rect">
            <a:avLst/>
          </a:prstGeom>
          <a:solidFill>
            <a:schemeClr val="bg1">
              <a:alpha val="38000"/>
            </a:schemeClr>
          </a:solidFill>
        </p:spPr>
        <p:txBody>
          <a:bodyPr wrap="square">
            <a:spAutoFit/>
          </a:bodyPr>
          <a:lstStyle>
            <a:defPPr>
              <a:defRPr lang="de-DE"/>
            </a:defPPr>
            <a:lvl1pPr>
              <a:defRPr sz="14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de-DE" sz="1200" b="0" dirty="0"/>
              <a:t>Rückkopplungen APQP, SPC und REKL im CAQ-System </a:t>
            </a:r>
          </a:p>
          <a:p>
            <a:endParaRPr lang="de-DE" sz="1200" b="0" dirty="0"/>
          </a:p>
          <a:p>
            <a:pPr marL="285750" indent="-285750">
              <a:buFont typeface="Arial" panose="020B0604020202020204" pitchFamily="34" charset="0"/>
              <a:buChar char="•"/>
            </a:pPr>
            <a:r>
              <a:rPr lang="de-DE" sz="1200" b="0" dirty="0"/>
              <a:t>Systemreaktionen mit </a:t>
            </a:r>
            <a:r>
              <a:rPr lang="de-DE" sz="1200" b="0" dirty="0" err="1"/>
              <a:t>Remindern</a:t>
            </a:r>
            <a:r>
              <a:rPr lang="de-DE" sz="1200" b="0" dirty="0"/>
              <a:t> und automatischer Maßnahmenerzeugung</a:t>
            </a:r>
          </a:p>
          <a:p>
            <a:endParaRPr lang="de-DE" sz="1200" b="0" dirty="0"/>
          </a:p>
          <a:p>
            <a:pPr marL="285750" indent="-285750">
              <a:buFont typeface="Arial" panose="020B0604020202020204" pitchFamily="34" charset="0"/>
              <a:buChar char="•"/>
            </a:pPr>
            <a:r>
              <a:rPr lang="de-DE" sz="1200" b="0" dirty="0"/>
              <a:t>Durchverknüpfung bei Bildung neuer Revisionen</a:t>
            </a:r>
          </a:p>
          <a:p>
            <a:endParaRPr lang="de-DE" sz="1200" b="0" dirty="0"/>
          </a:p>
          <a:p>
            <a:pPr marL="285750" indent="-285750">
              <a:buFont typeface="Arial" panose="020B0604020202020204" pitchFamily="34" charset="0"/>
              <a:buChar char="•"/>
            </a:pPr>
            <a:r>
              <a:rPr lang="de-DE" sz="1200" b="0" dirty="0"/>
              <a:t>Vereinfachung bei der Datenpflege </a:t>
            </a:r>
          </a:p>
          <a:p>
            <a:endParaRPr lang="de-DE" sz="1200" b="0" dirty="0"/>
          </a:p>
          <a:p>
            <a:pPr marL="285750" indent="-285750">
              <a:buFont typeface="Arial" panose="020B0604020202020204" pitchFamily="34" charset="0"/>
              <a:buChar char="•"/>
            </a:pPr>
            <a:r>
              <a:rPr lang="de-DE" sz="1200" b="0" dirty="0"/>
              <a:t>Prozess- und Workflowübergreifende Informationsgewinnung</a:t>
            </a:r>
            <a:endParaRPr lang="en" sz="1200" b="0" dirty="0"/>
          </a:p>
        </p:txBody>
      </p:sp>
      <p:pic>
        <p:nvPicPr>
          <p:cNvPr id="18" name="Shape 98" descr="Closeup from the side of a hand pushing a knob on an audio mixer">
            <a:extLst>
              <a:ext uri="{FF2B5EF4-FFF2-40B4-BE49-F238E27FC236}">
                <a16:creationId xmlns:a16="http://schemas.microsoft.com/office/drawing/2014/main" id="{7E80EF6C-8B2A-43CE-9913-24672A10F8B0}"/>
              </a:ext>
            </a:extLst>
          </p:cNvPr>
          <p:cNvPicPr preferRelativeResize="0"/>
          <p:nvPr/>
        </p:nvPicPr>
        <p:blipFill rotWithShape="1">
          <a:blip r:embed="rId6">
            <a:alphaModFix/>
            <a:extLst>
              <a:ext uri="{BEBA8EAE-BF5A-486C-A8C5-ECC9F3942E4B}">
                <a14:imgProps xmlns:a14="http://schemas.microsoft.com/office/drawing/2010/main">
                  <a14:imgLayer r:embed="rId7">
                    <a14:imgEffect>
                      <a14:artisticChalkSketch/>
                    </a14:imgEffect>
                    <a14:imgEffect>
                      <a14:brightnessContrast bright="20000" contrast="20000"/>
                    </a14:imgEffect>
                  </a14:imgLayer>
                </a14:imgProps>
              </a:ext>
            </a:extLst>
          </a:blip>
          <a:srcRect l="7506" r="42247" b="15419"/>
          <a:stretch/>
        </p:blipFill>
        <p:spPr>
          <a:xfrm>
            <a:off x="1122286" y="2852936"/>
            <a:ext cx="3017666" cy="2325745"/>
          </a:xfrm>
          <a:prstGeom prst="rect">
            <a:avLst/>
          </a:prstGeom>
          <a:noFill/>
          <a:ln>
            <a:noFill/>
          </a:ln>
        </p:spPr>
      </p:pic>
      <p:sp>
        <p:nvSpPr>
          <p:cNvPr id="15" name="Rechteck 14">
            <a:extLst>
              <a:ext uri="{FF2B5EF4-FFF2-40B4-BE49-F238E27FC236}">
                <a16:creationId xmlns:a16="http://schemas.microsoft.com/office/drawing/2014/main" id="{77EF136D-DBB8-4DCD-A567-1F258D67A583}"/>
              </a:ext>
            </a:extLst>
          </p:cNvPr>
          <p:cNvSpPr/>
          <p:nvPr/>
        </p:nvSpPr>
        <p:spPr>
          <a:xfrm>
            <a:off x="1073942" y="1276305"/>
            <a:ext cx="6206339" cy="307777"/>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Stetige Umsetzung normativer Anforderungen an die Systeme</a:t>
            </a:r>
          </a:p>
        </p:txBody>
      </p:sp>
      <p:sp>
        <p:nvSpPr>
          <p:cNvPr id="16" name="Textfeld 15">
            <a:extLst>
              <a:ext uri="{FF2B5EF4-FFF2-40B4-BE49-F238E27FC236}">
                <a16:creationId xmlns:a16="http://schemas.microsoft.com/office/drawing/2014/main" id="{E01E77B7-0446-462C-964B-0F5A094EEF2B}"/>
              </a:ext>
            </a:extLst>
          </p:cNvPr>
          <p:cNvSpPr txBox="1"/>
          <p:nvPr/>
        </p:nvSpPr>
        <p:spPr>
          <a:xfrm>
            <a:off x="899592" y="5869175"/>
            <a:ext cx="7817340" cy="307777"/>
          </a:xfrm>
          <a:prstGeom prst="rect">
            <a:avLst/>
          </a:prstGeom>
        </p:spPr>
        <p:txBody>
          <a:bodyPr wrap="square">
            <a:spAutoFit/>
          </a:bodyPr>
          <a:lstStyle>
            <a:defPPr>
              <a:defRPr lang="de-DE"/>
            </a:defPPr>
            <a:lvl1pPr algn="r">
              <a:defRPr sz="1400" b="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pPr algn="ctr"/>
            <a:r>
              <a:rPr lang="de-DE" u="dbl" dirty="0"/>
              <a:t>Beantwortung der Frage – wie stellen Sie sicher, dass das nicht vergessen werden kann?</a:t>
            </a:r>
          </a:p>
        </p:txBody>
      </p:sp>
      <p:pic>
        <p:nvPicPr>
          <p:cNvPr id="4" name="Grafik 3">
            <a:extLst>
              <a:ext uri="{FF2B5EF4-FFF2-40B4-BE49-F238E27FC236}">
                <a16:creationId xmlns:a16="http://schemas.microsoft.com/office/drawing/2014/main" id="{7AFE6CBC-916B-42D8-9007-586F8E727F97}"/>
              </a:ext>
            </a:extLst>
          </p:cNvPr>
          <p:cNvPicPr>
            <a:picLocks noChangeAspect="1"/>
          </p:cNvPicPr>
          <p:nvPr/>
        </p:nvPicPr>
        <p:blipFill>
          <a:blip r:embed="rId8">
            <a:clrChange>
              <a:clrFrom>
                <a:srgbClr val="F9FCFA"/>
              </a:clrFrom>
              <a:clrTo>
                <a:srgbClr val="F9FCFA">
                  <a:alpha val="0"/>
                </a:srgbClr>
              </a:clrTo>
            </a:clrChange>
          </a:blip>
          <a:stretch>
            <a:fillRect/>
          </a:stretch>
        </p:blipFill>
        <p:spPr>
          <a:xfrm>
            <a:off x="3330470" y="4541495"/>
            <a:ext cx="1197183" cy="1197183"/>
          </a:xfrm>
          <a:prstGeom prst="rect">
            <a:avLst/>
          </a:prstGeom>
        </p:spPr>
      </p:pic>
      <p:pic>
        <p:nvPicPr>
          <p:cNvPr id="14" name="Grafik 13">
            <a:extLst>
              <a:ext uri="{FF2B5EF4-FFF2-40B4-BE49-F238E27FC236}">
                <a16:creationId xmlns:a16="http://schemas.microsoft.com/office/drawing/2014/main" id="{14971DAA-18A1-41F2-8357-393E07118CF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28334" y="5333758"/>
            <a:ext cx="2556954" cy="390048"/>
          </a:xfrm>
          <a:prstGeom prst="rect">
            <a:avLst/>
          </a:prstGeom>
        </p:spPr>
      </p:pic>
    </p:spTree>
    <p:extLst>
      <p:ext uri="{BB962C8B-B14F-4D97-AF65-F5344CB8AC3E}">
        <p14:creationId xmlns:p14="http://schemas.microsoft.com/office/powerpoint/2010/main" val="31866105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6" name="Rechteck 15"/>
          <p:cNvSpPr/>
          <p:nvPr/>
        </p:nvSpPr>
        <p:spPr>
          <a:xfrm>
            <a:off x="971600" y="1994063"/>
            <a:ext cx="7793120" cy="4485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0720" y="6549072"/>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243376" y="1799818"/>
            <a:ext cx="6280952" cy="477054"/>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Ableiten einer FMEA zum Prüfplan </a:t>
            </a:r>
          </a:p>
          <a:p>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Risikobeurteilung der Prüfmerkmale</a:t>
            </a:r>
          </a:p>
        </p:txBody>
      </p:sp>
      <p:pic>
        <p:nvPicPr>
          <p:cNvPr id="14" name="Grafik 13">
            <a:extLst>
              <a:ext uri="{FF2B5EF4-FFF2-40B4-BE49-F238E27FC236}">
                <a16:creationId xmlns:a16="http://schemas.microsoft.com/office/drawing/2014/main" id="{72635490-AC04-4A73-8CE1-DB63CF6AAFE8}"/>
              </a:ext>
            </a:extLst>
          </p:cNvPr>
          <p:cNvPicPr>
            <a:picLocks noChangeAspect="1"/>
          </p:cNvPicPr>
          <p:nvPr/>
        </p:nvPicPr>
        <p:blipFill>
          <a:blip r:embed="rId6"/>
          <a:stretch>
            <a:fillRect/>
          </a:stretch>
        </p:blipFill>
        <p:spPr>
          <a:xfrm>
            <a:off x="1216088" y="2451056"/>
            <a:ext cx="7069213" cy="3858264"/>
          </a:xfrm>
          <a:prstGeom prst="rect">
            <a:avLst/>
          </a:prstGeom>
        </p:spPr>
      </p:pic>
      <p:sp>
        <p:nvSpPr>
          <p:cNvPr id="15" name="Rechteck: abgerundete Ecken 14">
            <a:extLst>
              <a:ext uri="{FF2B5EF4-FFF2-40B4-BE49-F238E27FC236}">
                <a16:creationId xmlns:a16="http://schemas.microsoft.com/office/drawing/2014/main" id="{912E22EF-C9AA-46C0-A374-F81491B11B68}"/>
              </a:ext>
            </a:extLst>
          </p:cNvPr>
          <p:cNvSpPr/>
          <p:nvPr/>
        </p:nvSpPr>
        <p:spPr>
          <a:xfrm>
            <a:off x="2815708" y="2912563"/>
            <a:ext cx="5500708" cy="1156738"/>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Tree>
    <p:extLst>
      <p:ext uri="{BB962C8B-B14F-4D97-AF65-F5344CB8AC3E}">
        <p14:creationId xmlns:p14="http://schemas.microsoft.com/office/powerpoint/2010/main" val="19675969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p:cNvSpPr/>
          <p:nvPr/>
        </p:nvSpPr>
        <p:spPr>
          <a:xfrm>
            <a:off x="971600" y="1994064"/>
            <a:ext cx="7793120" cy="4434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4515" y="6618672"/>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043608" y="1359059"/>
            <a:ext cx="5832648" cy="892552"/>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Gemeinsame Risikoüberwachung in der Risk-Matrix </a:t>
            </a:r>
            <a:b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br>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mit Ampelfaktoren unter </a:t>
            </a:r>
            <a:r>
              <a:rPr lang="de-DE" sz="1400" b="1">
                <a:solidFill>
                  <a:srgbClr val="002060"/>
                </a:solidFill>
                <a:latin typeface="Arial" panose="020B0604020202020204" pitchFamily="34" charset="0"/>
                <a:ea typeface="Tahoma" panose="020B0604030504040204" pitchFamily="34" charset="0"/>
                <a:cs typeface="Arial" panose="020B0604020202020204" pitchFamily="34" charset="0"/>
              </a:rPr>
              <a:t>aufgelöster RPZ</a:t>
            </a:r>
            <a:endPar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endParaRPr>
          </a:p>
          <a:p>
            <a:endParaRPr lang="de-DE" sz="24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99EC3F4C-A782-4AD0-90A2-8288E37D6F5B}"/>
              </a:ext>
            </a:extLst>
          </p:cNvPr>
          <p:cNvCxnSpPr/>
          <p:nvPr/>
        </p:nvCxnSpPr>
        <p:spPr>
          <a:xfrm flipV="1">
            <a:off x="1383517" y="2751032"/>
            <a:ext cx="0" cy="288981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A86E44D2-9751-4D84-A336-CA11028C57A0}"/>
              </a:ext>
            </a:extLst>
          </p:cNvPr>
          <p:cNvCxnSpPr>
            <a:cxnSpLocks/>
          </p:cNvCxnSpPr>
          <p:nvPr/>
        </p:nvCxnSpPr>
        <p:spPr>
          <a:xfrm flipV="1">
            <a:off x="1388651" y="5648221"/>
            <a:ext cx="3392390" cy="1"/>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BAE77C3D-4887-446B-AD56-35CF385E52DA}"/>
              </a:ext>
            </a:extLst>
          </p:cNvPr>
          <p:cNvCxnSpPr>
            <a:cxnSpLocks/>
          </p:cNvCxnSpPr>
          <p:nvPr/>
        </p:nvCxnSpPr>
        <p:spPr>
          <a:xfrm flipV="1">
            <a:off x="6512410" y="3845984"/>
            <a:ext cx="1657956" cy="149966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8" name="Textfeld 22">
            <a:extLst>
              <a:ext uri="{FF2B5EF4-FFF2-40B4-BE49-F238E27FC236}">
                <a16:creationId xmlns:a16="http://schemas.microsoft.com/office/drawing/2014/main" id="{182DA9CC-E485-4FE5-A8FD-7A725DF55365}"/>
              </a:ext>
            </a:extLst>
          </p:cNvPr>
          <p:cNvSpPr txBox="1"/>
          <p:nvPr/>
        </p:nvSpPr>
        <p:spPr>
          <a:xfrm>
            <a:off x="6955752" y="3192292"/>
            <a:ext cx="1814494"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3600" b="1" dirty="0"/>
              <a:t>E</a:t>
            </a:r>
            <a:r>
              <a:rPr lang="de-DE" sz="2400" dirty="0"/>
              <a:t>ntdeckung</a:t>
            </a:r>
          </a:p>
        </p:txBody>
      </p:sp>
      <p:sp>
        <p:nvSpPr>
          <p:cNvPr id="19" name="Textfeld 27">
            <a:extLst>
              <a:ext uri="{FF2B5EF4-FFF2-40B4-BE49-F238E27FC236}">
                <a16:creationId xmlns:a16="http://schemas.microsoft.com/office/drawing/2014/main" id="{A11988A3-B845-41A1-AC18-5D83B7C70138}"/>
              </a:ext>
            </a:extLst>
          </p:cNvPr>
          <p:cNvSpPr txBox="1"/>
          <p:nvPr/>
        </p:nvSpPr>
        <p:spPr>
          <a:xfrm>
            <a:off x="4852710" y="5280942"/>
            <a:ext cx="2754938" cy="6314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3600" b="1" dirty="0"/>
              <a:t>B</a:t>
            </a:r>
            <a:r>
              <a:rPr lang="de-DE" sz="2400" b="0" dirty="0"/>
              <a:t>edeutung</a:t>
            </a:r>
          </a:p>
        </p:txBody>
      </p:sp>
      <p:sp>
        <p:nvSpPr>
          <p:cNvPr id="20" name="Textfeld 28">
            <a:extLst>
              <a:ext uri="{FF2B5EF4-FFF2-40B4-BE49-F238E27FC236}">
                <a16:creationId xmlns:a16="http://schemas.microsoft.com/office/drawing/2014/main" id="{AE3AF772-2DE4-456F-811D-66719E2B05EC}"/>
              </a:ext>
            </a:extLst>
          </p:cNvPr>
          <p:cNvSpPr txBox="1"/>
          <p:nvPr/>
        </p:nvSpPr>
        <p:spPr>
          <a:xfrm>
            <a:off x="664814" y="2184352"/>
            <a:ext cx="2706347"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3600" b="1" dirty="0"/>
              <a:t>A</a:t>
            </a:r>
            <a:r>
              <a:rPr lang="de-DE" sz="2400" b="0" dirty="0"/>
              <a:t>uftreten</a:t>
            </a:r>
          </a:p>
        </p:txBody>
      </p:sp>
      <p:sp>
        <p:nvSpPr>
          <p:cNvPr id="23" name="!!Cube">
            <a:extLst>
              <a:ext uri="{FF2B5EF4-FFF2-40B4-BE49-F238E27FC236}">
                <a16:creationId xmlns:a16="http://schemas.microsoft.com/office/drawing/2014/main" id="{175CFB84-20A4-4570-BEB0-9718654220F8}"/>
              </a:ext>
            </a:extLst>
          </p:cNvPr>
          <p:cNvSpPr/>
          <p:nvPr/>
        </p:nvSpPr>
        <p:spPr>
          <a:xfrm rot="500676">
            <a:off x="2009858" y="2606502"/>
            <a:ext cx="2779991" cy="2267965"/>
          </a:xfrm>
          <a:prstGeom prst="rect">
            <a:avLst/>
          </a:prstGeom>
          <a:blipFill>
            <a:blip r:embed="rId6"/>
            <a:stretch>
              <a:fillRect/>
            </a:stretch>
          </a:blipFill>
          <a:ln>
            <a:noFill/>
          </a:ln>
          <a:scene3d>
            <a:camera prst="perspectiveContrastingLeftFacing">
              <a:rot lat="1200000" lon="2636332" rev="21386789"/>
            </a:camera>
            <a:lightRig rig="sunrise" dir="t"/>
          </a:scene3d>
          <a:sp3d extrusionH="2540000" contourW="12700" prstMaterial="flat">
            <a:contourClr>
              <a:srgbClr val="00B05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dirty="0"/>
          </a:p>
        </p:txBody>
      </p:sp>
    </p:spTree>
    <p:extLst>
      <p:ext uri="{BB962C8B-B14F-4D97-AF65-F5344CB8AC3E}">
        <p14:creationId xmlns:p14="http://schemas.microsoft.com/office/powerpoint/2010/main" val="28255519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p:cNvSpPr/>
          <p:nvPr/>
        </p:nvSpPr>
        <p:spPr>
          <a:xfrm>
            <a:off x="971600" y="1994064"/>
            <a:ext cx="7793120" cy="4434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4515" y="6618672"/>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043608" y="1359059"/>
            <a:ext cx="5832648" cy="892552"/>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Gemeinsame Risikoüberwachung in der Risk-Matrix </a:t>
            </a:r>
            <a:b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br>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mit Ampelfaktoren unter aufgelöster RPZ</a:t>
            </a:r>
          </a:p>
          <a:p>
            <a:endParaRPr lang="de-DE" sz="24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pic>
        <p:nvPicPr>
          <p:cNvPr id="14" name="!!Cube">
            <a:hlinkClick r:id="rId6"/>
            <a:extLst>
              <a:ext uri="{FF2B5EF4-FFF2-40B4-BE49-F238E27FC236}">
                <a16:creationId xmlns:a16="http://schemas.microsoft.com/office/drawing/2014/main" id="{18AC453D-2084-4F93-B43E-D016F00201FF}"/>
              </a:ext>
            </a:extLst>
          </p:cNvPr>
          <p:cNvPicPr>
            <a:picLocks noChangeAspect="1"/>
          </p:cNvPicPr>
          <p:nvPr/>
        </p:nvPicPr>
        <p:blipFill>
          <a:blip r:embed="rId7"/>
          <a:stretch>
            <a:fillRect/>
          </a:stretch>
        </p:blipFill>
        <p:spPr>
          <a:xfrm>
            <a:off x="1403351" y="2099464"/>
            <a:ext cx="5616922" cy="3953873"/>
          </a:xfrm>
          <a:prstGeom prst="rect">
            <a:avLst/>
          </a:prstGeom>
        </p:spPr>
      </p:pic>
    </p:spTree>
    <p:extLst>
      <p:ext uri="{BB962C8B-B14F-4D97-AF65-F5344CB8AC3E}">
        <p14:creationId xmlns:p14="http://schemas.microsoft.com/office/powerpoint/2010/main" val="2412559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p:cNvSpPr/>
          <p:nvPr/>
        </p:nvSpPr>
        <p:spPr>
          <a:xfrm>
            <a:off x="971600" y="1994064"/>
            <a:ext cx="7793120" cy="4243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2418" y="6589523"/>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1171368" y="1943834"/>
            <a:ext cx="6280952" cy="477054"/>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Meldesystem bei Auftreten eines Risikos</a:t>
            </a:r>
          </a:p>
          <a:p>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Automatische Benachrichtigungen </a:t>
            </a:r>
            <a:r>
              <a:rPr lang="de-DE" sz="1100">
                <a:solidFill>
                  <a:srgbClr val="002060"/>
                </a:solidFill>
                <a:latin typeface="Arial" panose="020B0604020202020204" pitchFamily="34" charset="0"/>
                <a:ea typeface="Tahoma" panose="020B0604030504040204" pitchFamily="34" charset="0"/>
                <a:cs typeface="Arial" panose="020B0604020202020204" pitchFamily="34" charset="0"/>
              </a:rPr>
              <a:t>bei Risikoereignis</a:t>
            </a:r>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pic>
        <p:nvPicPr>
          <p:cNvPr id="24" name="Grafik 23">
            <a:extLst>
              <a:ext uri="{FF2B5EF4-FFF2-40B4-BE49-F238E27FC236}">
                <a16:creationId xmlns:a16="http://schemas.microsoft.com/office/drawing/2014/main" id="{764BD3E5-3790-4ACA-BADA-A56C7BFC7ABF}"/>
              </a:ext>
            </a:extLst>
          </p:cNvPr>
          <p:cNvPicPr/>
          <p:nvPr/>
        </p:nvPicPr>
        <p:blipFill>
          <a:blip r:embed="rId6"/>
          <a:stretch>
            <a:fillRect/>
          </a:stretch>
        </p:blipFill>
        <p:spPr>
          <a:xfrm>
            <a:off x="1227033" y="2708920"/>
            <a:ext cx="6225287"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41815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4" name="Textfeld 13"/>
          <p:cNvSpPr txBox="1"/>
          <p:nvPr/>
        </p:nvSpPr>
        <p:spPr>
          <a:xfrm>
            <a:off x="1115616" y="1190943"/>
            <a:ext cx="6408712" cy="830997"/>
          </a:xfrm>
          <a:prstGeom prst="rect">
            <a:avLst/>
          </a:prstGeom>
          <a:noFill/>
        </p:spPr>
        <p:txBody>
          <a:bodyPr wrap="square" rtlCol="0">
            <a:spAutoFit/>
          </a:bodyPr>
          <a:lstStyle/>
          <a:p>
            <a:endParaRPr lang="de-DE" sz="2000" b="1" dirty="0"/>
          </a:p>
          <a:p>
            <a:endParaRPr lang="de-DE" sz="1000" b="1" dirty="0"/>
          </a:p>
          <a:p>
            <a:endParaRPr lang="de-DE" b="1" dirty="0"/>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Gerade Verbindung 14"/>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Was unsere Kunden mit uns umsetzten</a:t>
            </a:r>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2786225"/>
            <a:ext cx="1211627" cy="908720"/>
          </a:xfrm>
          <a:prstGeom prst="rect">
            <a:avLst/>
          </a:prstGeom>
        </p:spPr>
      </p:pic>
      <p:sp>
        <p:nvSpPr>
          <p:cNvPr id="11" name="Rechteck 10"/>
          <p:cNvSpPr/>
          <p:nvPr/>
        </p:nvSpPr>
        <p:spPr>
          <a:xfrm>
            <a:off x="971600" y="2449509"/>
            <a:ext cx="7793120" cy="4267395"/>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APQP</a:t>
            </a:r>
          </a:p>
        </p:txBody>
      </p:sp>
      <p:sp>
        <p:nvSpPr>
          <p:cNvPr id="4" name="Textfeld 3"/>
          <p:cNvSpPr txBox="1"/>
          <p:nvPr/>
        </p:nvSpPr>
        <p:spPr>
          <a:xfrm>
            <a:off x="894284" y="1100632"/>
            <a:ext cx="8136904" cy="4459362"/>
          </a:xfrm>
          <a:prstGeom prst="rect">
            <a:avLst/>
          </a:prstGeom>
          <a:noFill/>
        </p:spPr>
        <p:txBody>
          <a:bodyPr wrap="square" rtlCol="0">
            <a:spAutoFit/>
          </a:bodyPr>
          <a:lstStyle/>
          <a:p>
            <a:r>
              <a:rPr lang="de-DE" sz="1200" b="1" dirty="0">
                <a:solidFill>
                  <a:srgbClr val="002060"/>
                </a:solidFill>
                <a:latin typeface="Arial" panose="020B0604020202020204" pitchFamily="34" charset="0"/>
                <a:cs typeface="Arial" panose="020B0604020202020204" pitchFamily="34" charset="0"/>
              </a:rPr>
              <a:t>Szenarien für ganzheitliche CAQ Systeme mit umfangreichen Schnittstellen</a:t>
            </a:r>
          </a:p>
          <a:p>
            <a:r>
              <a:rPr lang="de-DE" sz="1200" dirty="0">
                <a:solidFill>
                  <a:srgbClr val="002060"/>
                </a:solidFill>
                <a:latin typeface="Arial" panose="020B0604020202020204" pitchFamily="34" charset="0"/>
                <a:cs typeface="Arial" panose="020B0604020202020204" pitchFamily="34" charset="0"/>
              </a:rPr>
              <a:t>Datenerfassung und Konsolidierung nach dem ETL-Prinzip:</a:t>
            </a:r>
          </a:p>
          <a:p>
            <a:endParaRPr lang="de-DE" sz="1200"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r>
              <a:rPr lang="de-DE" sz="1200" b="1" dirty="0">
                <a:solidFill>
                  <a:srgbClr val="002060"/>
                </a:solidFill>
                <a:latin typeface="Arial" panose="020B0604020202020204" pitchFamily="34" charset="0"/>
                <a:cs typeface="Arial" panose="020B0604020202020204" pitchFamily="34" charset="0"/>
              </a:rPr>
              <a:t>Interne und Externe Datenbanken         Interne Maschinenerfassung         Mitarbeiter / Kunden / Lieferanten </a:t>
            </a:r>
          </a:p>
          <a:p>
            <a:endParaRPr lang="de-DE" sz="1200" b="1"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r>
              <a:rPr lang="de-DE" sz="1200" b="1" dirty="0">
                <a:solidFill>
                  <a:srgbClr val="002060"/>
                </a:solidFill>
                <a:latin typeface="Arial" panose="020B0604020202020204" pitchFamily="34" charset="0"/>
                <a:cs typeface="Arial" panose="020B0604020202020204" pitchFamily="34" charset="0"/>
              </a:rPr>
              <a:t>Unterschiedliche Quellen</a:t>
            </a:r>
          </a:p>
          <a:p>
            <a:endParaRPr lang="de-DE" sz="1200" b="1"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r>
              <a:rPr lang="de-DE" sz="1200" b="1" dirty="0">
                <a:solidFill>
                  <a:srgbClr val="002060"/>
                </a:solidFill>
                <a:latin typeface="Arial" panose="020B0604020202020204" pitchFamily="34" charset="0"/>
                <a:cs typeface="Arial" panose="020B0604020202020204" pitchFamily="34" charset="0"/>
              </a:rPr>
              <a:t>Unterschiedliche Formate</a:t>
            </a:r>
          </a:p>
          <a:p>
            <a:r>
              <a:rPr lang="de-DE" sz="1200" b="1" dirty="0">
                <a:solidFill>
                  <a:srgbClr val="002060"/>
                </a:solidFill>
                <a:latin typeface="Arial" panose="020B0604020202020204" pitchFamily="34" charset="0"/>
                <a:cs typeface="Arial" panose="020B0604020202020204" pitchFamily="34" charset="0"/>
              </a:rPr>
              <a:t>                                           </a:t>
            </a:r>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pPr>
              <a:lnSpc>
                <a:spcPct val="150000"/>
              </a:lnSpc>
            </a:pPr>
            <a:r>
              <a:rPr lang="de-DE" sz="1200" dirty="0">
                <a:solidFill>
                  <a:srgbClr val="002060"/>
                </a:solidFill>
                <a:latin typeface="Arial" panose="020B0604020202020204" pitchFamily="34" charset="0"/>
                <a:cs typeface="Arial" panose="020B0604020202020204" pitchFamily="34" charset="0"/>
              </a:rPr>
              <a:t>	</a:t>
            </a:r>
            <a:endParaRPr lang="de-DE" sz="1000" dirty="0">
              <a:solidFill>
                <a:srgbClr val="002060"/>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8719099C-F623-419F-846D-9C76AD8181C2}"/>
              </a:ext>
            </a:extLst>
          </p:cNvPr>
          <p:cNvPicPr>
            <a:picLocks noChangeAspect="1"/>
          </p:cNvPicPr>
          <p:nvPr/>
        </p:nvPicPr>
        <p:blipFill>
          <a:blip r:embed="rId6"/>
          <a:stretch>
            <a:fillRect/>
          </a:stretch>
        </p:blipFill>
        <p:spPr>
          <a:xfrm>
            <a:off x="967614" y="2293830"/>
            <a:ext cx="1409109" cy="840122"/>
          </a:xfrm>
          <a:prstGeom prst="rect">
            <a:avLst/>
          </a:prstGeom>
        </p:spPr>
      </p:pic>
      <p:pic>
        <p:nvPicPr>
          <p:cNvPr id="6" name="Grafik 5">
            <a:extLst>
              <a:ext uri="{FF2B5EF4-FFF2-40B4-BE49-F238E27FC236}">
                <a16:creationId xmlns:a16="http://schemas.microsoft.com/office/drawing/2014/main" id="{A27220BD-652D-4F2F-BE70-19B3455A5CD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Lst>
          </a:blip>
          <a:stretch>
            <a:fillRect/>
          </a:stretch>
        </p:blipFill>
        <p:spPr>
          <a:xfrm>
            <a:off x="3807207" y="2238640"/>
            <a:ext cx="2224620" cy="854205"/>
          </a:xfrm>
          <a:prstGeom prst="flowChartMultidocument">
            <a:avLst/>
          </a:prstGeom>
        </p:spPr>
      </p:pic>
      <p:sp>
        <p:nvSpPr>
          <p:cNvPr id="17" name="Textfeld 16">
            <a:extLst>
              <a:ext uri="{FF2B5EF4-FFF2-40B4-BE49-F238E27FC236}">
                <a16:creationId xmlns:a16="http://schemas.microsoft.com/office/drawing/2014/main" id="{389431A4-7CCD-4510-AF45-B8534DA92208}"/>
              </a:ext>
            </a:extLst>
          </p:cNvPr>
          <p:cNvSpPr txBox="1"/>
          <p:nvPr/>
        </p:nvSpPr>
        <p:spPr>
          <a:xfrm>
            <a:off x="1011495" y="4583207"/>
            <a:ext cx="7443830" cy="306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a:solidFill>
                  <a:schemeClr val="bg1"/>
                </a:solidFill>
                <a:latin typeface="Arial" panose="020B0604020202020204" pitchFamily="34" charset="0"/>
                <a:cs typeface="Arial" panose="020B0604020202020204" pitchFamily="34" charset="0"/>
              </a:rPr>
              <a:t>&lt;XML /&gt;   JSON     CSV   IDOC  OGP   XLSX  DOCX   SQL</a:t>
            </a:r>
            <a:endParaRPr lang="de-DE" sz="1400" dirty="0">
              <a:solidFill>
                <a:schemeClr val="bg1"/>
              </a:solidFill>
            </a:endParaRPr>
          </a:p>
        </p:txBody>
      </p:sp>
      <p:pic>
        <p:nvPicPr>
          <p:cNvPr id="16" name="Grafik 15" descr="Zielgruppe">
            <a:extLst>
              <a:ext uri="{FF2B5EF4-FFF2-40B4-BE49-F238E27FC236}">
                <a16:creationId xmlns:a16="http://schemas.microsoft.com/office/drawing/2014/main" id="{3ED0083F-63EC-4B09-84A4-2495AC55A3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68780" y="2112251"/>
            <a:ext cx="1046363" cy="1046363"/>
          </a:xfrm>
          <a:prstGeom prst="rect">
            <a:avLst/>
          </a:prstGeom>
        </p:spPr>
      </p:pic>
      <p:sp>
        <p:nvSpPr>
          <p:cNvPr id="19" name="Textfeld 18">
            <a:extLst>
              <a:ext uri="{FF2B5EF4-FFF2-40B4-BE49-F238E27FC236}">
                <a16:creationId xmlns:a16="http://schemas.microsoft.com/office/drawing/2014/main" id="{31C72EC6-5F00-4BE4-95C3-9595C413C4F9}"/>
              </a:ext>
            </a:extLst>
          </p:cNvPr>
          <p:cNvSpPr txBox="1"/>
          <p:nvPr/>
        </p:nvSpPr>
        <p:spPr>
          <a:xfrm>
            <a:off x="1011495" y="3668625"/>
            <a:ext cx="7443830" cy="30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de-DE"/>
            </a:defPPr>
            <a:lvl1pPr algn="ctr">
              <a:defRPr sz="14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Webservice   File  TCP   Network Share</a:t>
            </a:r>
          </a:p>
        </p:txBody>
      </p:sp>
      <p:grpSp>
        <p:nvGrpSpPr>
          <p:cNvPr id="5" name="Gruppieren 4">
            <a:extLst>
              <a:ext uri="{FF2B5EF4-FFF2-40B4-BE49-F238E27FC236}">
                <a16:creationId xmlns:a16="http://schemas.microsoft.com/office/drawing/2014/main" id="{3B6B612D-B332-443E-A688-FE818E3872D3}"/>
              </a:ext>
            </a:extLst>
          </p:cNvPr>
          <p:cNvGrpSpPr/>
          <p:nvPr/>
        </p:nvGrpSpPr>
        <p:grpSpPr>
          <a:xfrm>
            <a:off x="3275856" y="4939870"/>
            <a:ext cx="2880320" cy="1640050"/>
            <a:chOff x="2971800" y="2452153"/>
            <a:chExt cx="3200400" cy="1953693"/>
          </a:xfrm>
        </p:grpSpPr>
        <p:pic>
          <p:nvPicPr>
            <p:cNvPr id="21" name="Picture 2">
              <a:extLst>
                <a:ext uri="{FF2B5EF4-FFF2-40B4-BE49-F238E27FC236}">
                  <a16:creationId xmlns:a16="http://schemas.microsoft.com/office/drawing/2014/main" id="{22D4CD8A-8E7E-4485-BAF5-C73D5E96410A}"/>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452153"/>
              <a:ext cx="3200400" cy="19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Grafik 21" descr="Server">
              <a:extLst>
                <a:ext uri="{FF2B5EF4-FFF2-40B4-BE49-F238E27FC236}">
                  <a16:creationId xmlns:a16="http://schemas.microsoft.com/office/drawing/2014/main" id="{F42A5D75-3AC7-4236-BEA3-60A7B2975911}"/>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24300" y="3080803"/>
              <a:ext cx="723900" cy="723900"/>
            </a:xfrm>
            <a:prstGeom prst="rect">
              <a:avLst/>
            </a:prstGeom>
          </p:spPr>
        </p:pic>
      </p:grpSp>
      <p:pic>
        <p:nvPicPr>
          <p:cNvPr id="23" name="Grafik 22" descr="Server">
            <a:extLst>
              <a:ext uri="{FF2B5EF4-FFF2-40B4-BE49-F238E27FC236}">
                <a16:creationId xmlns:a16="http://schemas.microsoft.com/office/drawing/2014/main" id="{F42A5D75-3AC7-4236-BEA3-60A7B29759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06773" y="2467193"/>
            <a:ext cx="723900" cy="723900"/>
          </a:xfrm>
          <a:prstGeom prst="rect">
            <a:avLst/>
          </a:prstGeom>
        </p:spPr>
      </p:pic>
      <p:pic>
        <p:nvPicPr>
          <p:cNvPr id="7" name="Grafik 6">
            <a:extLst>
              <a:ext uri="{FF2B5EF4-FFF2-40B4-BE49-F238E27FC236}">
                <a16:creationId xmlns:a16="http://schemas.microsoft.com/office/drawing/2014/main" id="{A9CBF31F-ED73-42DC-BA94-29E37E631F19}"/>
              </a:ext>
            </a:extLst>
          </p:cNvPr>
          <p:cNvPicPr>
            <a:picLocks noChangeAspect="1"/>
          </p:cNvPicPr>
          <p:nvPr/>
        </p:nvPicPr>
        <p:blipFill>
          <a:blip r:embed="rId16"/>
          <a:stretch>
            <a:fillRect/>
          </a:stretch>
        </p:blipFill>
        <p:spPr>
          <a:xfrm>
            <a:off x="1283991" y="2906809"/>
            <a:ext cx="1426470" cy="183856"/>
          </a:xfrm>
          <a:prstGeom prst="rect">
            <a:avLst/>
          </a:prstGeom>
        </p:spPr>
      </p:pic>
      <p:pic>
        <p:nvPicPr>
          <p:cNvPr id="8" name="Grafik 7">
            <a:extLst>
              <a:ext uri="{FF2B5EF4-FFF2-40B4-BE49-F238E27FC236}">
                <a16:creationId xmlns:a16="http://schemas.microsoft.com/office/drawing/2014/main" id="{AF360269-6E4D-4114-BC64-AB654871A04E}"/>
              </a:ext>
            </a:extLst>
          </p:cNvPr>
          <p:cNvPicPr>
            <a:picLocks noChangeAspect="1"/>
          </p:cNvPicPr>
          <p:nvPr/>
        </p:nvPicPr>
        <p:blipFill>
          <a:blip r:embed="rId17"/>
          <a:stretch>
            <a:fillRect/>
          </a:stretch>
        </p:blipFill>
        <p:spPr>
          <a:xfrm>
            <a:off x="1987678" y="2298102"/>
            <a:ext cx="787585" cy="415458"/>
          </a:xfrm>
          <a:prstGeom prst="rect">
            <a:avLst/>
          </a:prstGeom>
        </p:spPr>
      </p:pic>
      <p:pic>
        <p:nvPicPr>
          <p:cNvPr id="9" name="Grafik 8">
            <a:extLst>
              <a:ext uri="{FF2B5EF4-FFF2-40B4-BE49-F238E27FC236}">
                <a16:creationId xmlns:a16="http://schemas.microsoft.com/office/drawing/2014/main" id="{428FF5CA-ED17-4CC0-AEC4-E1623881998C}"/>
              </a:ext>
            </a:extLst>
          </p:cNvPr>
          <p:cNvPicPr>
            <a:picLocks noChangeAspect="1"/>
          </p:cNvPicPr>
          <p:nvPr/>
        </p:nvPicPr>
        <p:blipFill>
          <a:blip r:embed="rId18"/>
          <a:stretch>
            <a:fillRect/>
          </a:stretch>
        </p:blipFill>
        <p:spPr>
          <a:xfrm>
            <a:off x="6298294" y="2288341"/>
            <a:ext cx="688663" cy="688663"/>
          </a:xfrm>
          <a:prstGeom prst="rect">
            <a:avLst/>
          </a:prstGeom>
        </p:spPr>
      </p:pic>
    </p:spTree>
    <p:extLst>
      <p:ext uri="{BB962C8B-B14F-4D97-AF65-F5344CB8AC3E}">
        <p14:creationId xmlns:p14="http://schemas.microsoft.com/office/powerpoint/2010/main" val="206508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4" name="Textfeld 13"/>
          <p:cNvSpPr txBox="1"/>
          <p:nvPr/>
        </p:nvSpPr>
        <p:spPr>
          <a:xfrm>
            <a:off x="1115616" y="1190943"/>
            <a:ext cx="6408712" cy="830997"/>
          </a:xfrm>
          <a:prstGeom prst="rect">
            <a:avLst/>
          </a:prstGeom>
          <a:noFill/>
        </p:spPr>
        <p:txBody>
          <a:bodyPr wrap="square" rtlCol="0">
            <a:spAutoFit/>
          </a:bodyPr>
          <a:lstStyle/>
          <a:p>
            <a:endParaRPr lang="de-DE" sz="2000" b="1" dirty="0"/>
          </a:p>
          <a:p>
            <a:endParaRPr lang="de-DE" sz="1000" b="1" dirty="0"/>
          </a:p>
          <a:p>
            <a:endParaRPr lang="de-DE" b="1" dirty="0"/>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Gerade Verbindung 14"/>
          <p:cNvCxnSpPr>
            <a:cxnSpLocks/>
          </p:cNvCxnSpPr>
          <p:nvPr/>
        </p:nvCxnSpPr>
        <p:spPr>
          <a:xfrm>
            <a:off x="971600" y="692696"/>
            <a:ext cx="194421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Was unsere Kunden mit uns umsetzten</a:t>
            </a: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2786225"/>
            <a:ext cx="1211627" cy="908720"/>
          </a:xfrm>
          <a:prstGeom prst="rect">
            <a:avLst/>
          </a:prstGeom>
        </p:spPr>
      </p:pic>
      <p:sp>
        <p:nvSpPr>
          <p:cNvPr id="11" name="Rechteck 10"/>
          <p:cNvSpPr/>
          <p:nvPr/>
        </p:nvSpPr>
        <p:spPr>
          <a:xfrm>
            <a:off x="899592" y="2449509"/>
            <a:ext cx="7865128" cy="4267395"/>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APQP</a:t>
            </a:r>
          </a:p>
        </p:txBody>
      </p:sp>
      <p:sp>
        <p:nvSpPr>
          <p:cNvPr id="24" name="Textfeld 23">
            <a:extLst>
              <a:ext uri="{FF2B5EF4-FFF2-40B4-BE49-F238E27FC236}">
                <a16:creationId xmlns:a16="http://schemas.microsoft.com/office/drawing/2014/main" id="{4192C834-765E-4947-ADE2-589BC58BEC27}"/>
              </a:ext>
            </a:extLst>
          </p:cNvPr>
          <p:cNvSpPr txBox="1"/>
          <p:nvPr/>
        </p:nvSpPr>
        <p:spPr>
          <a:xfrm>
            <a:off x="1115616" y="1869122"/>
            <a:ext cx="7915572" cy="4120808"/>
          </a:xfrm>
          <a:prstGeom prst="rect">
            <a:avLst/>
          </a:prstGeom>
          <a:noFill/>
        </p:spPr>
        <p:txBody>
          <a:bodyPr wrap="square" rtlCol="0">
            <a:spAutoFit/>
          </a:bodyPr>
          <a:lstStyle/>
          <a:p>
            <a:r>
              <a:rPr lang="de-DE" sz="1200" b="1" dirty="0">
                <a:solidFill>
                  <a:srgbClr val="002060"/>
                </a:solidFill>
                <a:latin typeface="Arial" panose="020B0604020202020204" pitchFamily="34" charset="0"/>
                <a:cs typeface="Arial" panose="020B0604020202020204" pitchFamily="34" charset="0"/>
              </a:rPr>
              <a:t>Auszüge der praktischen Projektaufgaben z. B. bei ZF AG </a:t>
            </a:r>
          </a:p>
          <a:p>
            <a:r>
              <a:rPr lang="de-DE" sz="1200" b="1" dirty="0">
                <a:solidFill>
                  <a:srgbClr val="002060"/>
                </a:solidFill>
                <a:latin typeface="Arial" panose="020B0604020202020204" pitchFamily="34" charset="0"/>
                <a:cs typeface="Arial" panose="020B0604020202020204" pitchFamily="34" charset="0"/>
              </a:rPr>
              <a:t>                                           </a:t>
            </a:r>
            <a:endParaRPr lang="de-DE" sz="10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Anbindung der Prüfplanung / Prüfaufträge in der Fertigung, automatische / halbautomatische Erfassung</a:t>
            </a:r>
          </a:p>
          <a:p>
            <a:pPr marL="171450" indent="-171450">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Ergänzung der Prüfpläne durch Entscheidungsmerkmale </a:t>
            </a:r>
          </a:p>
          <a:p>
            <a:pPr marL="171450" indent="-171450">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Erstellung von Prüfzeugnissen zu Prüfaufträgen mit Rückverfolgung der Produktentwicklung</a:t>
            </a:r>
          </a:p>
          <a:p>
            <a:endParaRPr lang="de-DE" sz="8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r>
              <a:rPr lang="de-DE" sz="1200" b="1" dirty="0">
                <a:solidFill>
                  <a:srgbClr val="002060"/>
                </a:solidFill>
                <a:latin typeface="Arial" panose="020B0604020202020204" pitchFamily="34" charset="0"/>
                <a:cs typeface="Arial" panose="020B0604020202020204" pitchFamily="34" charset="0"/>
              </a:rPr>
              <a:t>PDAP Aufgaben</a:t>
            </a:r>
          </a:p>
          <a:p>
            <a:endParaRPr lang="de-DE" sz="1000" dirty="0">
              <a:solidFill>
                <a:srgbClr val="002060"/>
              </a:solidFill>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Auswertung der Protokolldateien unterschiedlicher Formate</a:t>
            </a:r>
          </a:p>
          <a:p>
            <a:pPr marL="171450" indent="-171450">
              <a:lnSpc>
                <a:spcPct val="150000"/>
              </a:lnSpc>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Maschinenanbindung für Prüfplanung und Prüfaufträge</a:t>
            </a:r>
          </a:p>
          <a:p>
            <a:pPr marL="171450" indent="-171450">
              <a:lnSpc>
                <a:spcPct val="150000"/>
              </a:lnSpc>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Einlesen von Merkmalslisten in den Prüfplan der Maschinen  </a:t>
            </a:r>
          </a:p>
          <a:p>
            <a:pPr marL="171450" indent="-171450">
              <a:lnSpc>
                <a:spcPct val="150000"/>
              </a:lnSpc>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Einlesen der Wertelisten von Maschinen  in die Prüfaufträge</a:t>
            </a:r>
          </a:p>
          <a:p>
            <a:pPr marL="171450" indent="-171450">
              <a:lnSpc>
                <a:spcPct val="150000"/>
              </a:lnSpc>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Rückverfolgung der Auftragsverläufe in Prüfzeugnissen</a:t>
            </a:r>
          </a:p>
          <a:p>
            <a:pPr marL="171450" indent="-171450">
              <a:lnSpc>
                <a:spcPct val="150000"/>
              </a:lnSpc>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Zusammenführung, Verdichtung und Visualisierung </a:t>
            </a:r>
          </a:p>
          <a:p>
            <a:pPr marL="171450" indent="-171450">
              <a:lnSpc>
                <a:spcPct val="150000"/>
              </a:lnSpc>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Gewinnen systemübergreifender Informationen</a:t>
            </a:r>
          </a:p>
          <a:p>
            <a:pPr marL="171450" indent="-171450">
              <a:lnSpc>
                <a:spcPct val="150000"/>
              </a:lnSpc>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Browserbasierte Plattform (BIRT)</a:t>
            </a:r>
          </a:p>
          <a:p>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pPr>
              <a:lnSpc>
                <a:spcPct val="150000"/>
              </a:lnSpc>
            </a:pPr>
            <a:r>
              <a:rPr lang="de-DE" sz="1200" dirty="0">
                <a:solidFill>
                  <a:srgbClr val="002060"/>
                </a:solidFill>
                <a:latin typeface="Arial" panose="020B0604020202020204" pitchFamily="34" charset="0"/>
                <a:cs typeface="Arial" panose="020B0604020202020204" pitchFamily="34" charset="0"/>
              </a:rPr>
              <a:t>	</a:t>
            </a:r>
            <a:endParaRPr lang="de-DE" sz="1000" dirty="0">
              <a:solidFill>
                <a:srgbClr val="002060"/>
              </a:solidFill>
              <a:latin typeface="Arial" panose="020B0604020202020204" pitchFamily="34" charset="0"/>
              <a:cs typeface="Arial" panose="020B0604020202020204" pitchFamily="34" charset="0"/>
            </a:endParaRPr>
          </a:p>
        </p:txBody>
      </p:sp>
      <p:pic>
        <p:nvPicPr>
          <p:cNvPr id="1028" name="Picture 4" descr="https://wiki.pdap.de/groups/pdap7/wiki/c96cd/images/dd866.gif#514x470">
            <a:hlinkClick r:id="rId5"/>
            <a:extLst>
              <a:ext uri="{FF2B5EF4-FFF2-40B4-BE49-F238E27FC236}">
                <a16:creationId xmlns:a16="http://schemas.microsoft.com/office/drawing/2014/main" id="{E3798828-471E-4ED3-B9AC-F5C196E562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1302" y="3310398"/>
            <a:ext cx="3673418" cy="335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90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6" name="Rechteck 15"/>
          <p:cNvSpPr/>
          <p:nvPr/>
        </p:nvSpPr>
        <p:spPr>
          <a:xfrm>
            <a:off x="773832" y="2499925"/>
            <a:ext cx="7992848" cy="4365105"/>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5" name="Gerade Verbindung 14"/>
          <p:cNvCxnSpPr>
            <a:cxnSpLocks/>
          </p:cNvCxnSpPr>
          <p:nvPr/>
        </p:nvCxnSpPr>
        <p:spPr>
          <a:xfrm>
            <a:off x="971600" y="692696"/>
            <a:ext cx="3960440"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Nutzung von Middleware für die automatische Datenerfassung in der Produktion</a:t>
            </a:r>
          </a:p>
        </p:txBody>
      </p:sp>
      <p:pic>
        <p:nvPicPr>
          <p:cNvPr id="8" name="Grafik 7">
            <a:extLst>
              <a:ext uri="{FF2B5EF4-FFF2-40B4-BE49-F238E27FC236}">
                <a16:creationId xmlns:a16="http://schemas.microsoft.com/office/drawing/2014/main" id="{73326EEC-D085-4A76-9F0C-078DD88502BE}"/>
              </a:ext>
            </a:extLst>
          </p:cNvPr>
          <p:cNvPicPr>
            <a:picLocks noChangeAspect="1"/>
          </p:cNvPicPr>
          <p:nvPr/>
        </p:nvPicPr>
        <p:blipFill>
          <a:blip r:embed="rId4"/>
          <a:stretch>
            <a:fillRect/>
          </a:stretch>
        </p:blipFill>
        <p:spPr>
          <a:xfrm>
            <a:off x="1145810" y="1070419"/>
            <a:ext cx="6162494" cy="5245245"/>
          </a:xfrm>
          <a:prstGeom prst="rect">
            <a:avLst/>
          </a:prstGeom>
        </p:spPr>
      </p:pic>
      <p:sp>
        <p:nvSpPr>
          <p:cNvPr id="129" name="Rechteck: abgerundete Ecken 128">
            <a:extLst>
              <a:ext uri="{FF2B5EF4-FFF2-40B4-BE49-F238E27FC236}">
                <a16:creationId xmlns:a16="http://schemas.microsoft.com/office/drawing/2014/main" id="{86797F85-C256-4446-B6E5-317E4C053F16}"/>
              </a:ext>
            </a:extLst>
          </p:cNvPr>
          <p:cNvSpPr/>
          <p:nvPr/>
        </p:nvSpPr>
        <p:spPr>
          <a:xfrm>
            <a:off x="2903227" y="1770576"/>
            <a:ext cx="648072" cy="344597"/>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pic>
        <p:nvPicPr>
          <p:cNvPr id="130" name="Grafik 129">
            <a:extLst>
              <a:ext uri="{FF2B5EF4-FFF2-40B4-BE49-F238E27FC236}">
                <a16:creationId xmlns:a16="http://schemas.microsoft.com/office/drawing/2014/main" id="{99C81B30-9817-4761-A87E-C356FE62023D}"/>
              </a:ext>
            </a:extLst>
          </p:cNvPr>
          <p:cNvPicPr>
            <a:picLocks noChangeAspect="1"/>
          </p:cNvPicPr>
          <p:nvPr/>
        </p:nvPicPr>
        <p:blipFill>
          <a:blip r:embed="rId5"/>
          <a:stretch>
            <a:fillRect/>
          </a:stretch>
        </p:blipFill>
        <p:spPr>
          <a:xfrm>
            <a:off x="1145810" y="1093386"/>
            <a:ext cx="6162494" cy="5236339"/>
          </a:xfrm>
          <a:prstGeom prst="rect">
            <a:avLst/>
          </a:prstGeom>
        </p:spPr>
      </p:pic>
      <p:sp>
        <p:nvSpPr>
          <p:cNvPr id="131" name="Rechteck: abgerundete Ecken 130">
            <a:extLst>
              <a:ext uri="{FF2B5EF4-FFF2-40B4-BE49-F238E27FC236}">
                <a16:creationId xmlns:a16="http://schemas.microsoft.com/office/drawing/2014/main" id="{0A194676-B31A-47E4-89D7-AB08B357BB40}"/>
              </a:ext>
            </a:extLst>
          </p:cNvPr>
          <p:cNvSpPr/>
          <p:nvPr/>
        </p:nvSpPr>
        <p:spPr>
          <a:xfrm>
            <a:off x="1403648" y="2636912"/>
            <a:ext cx="3672408" cy="344597"/>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grpSp>
        <p:nvGrpSpPr>
          <p:cNvPr id="137" name="Gruppieren 136">
            <a:extLst>
              <a:ext uri="{FF2B5EF4-FFF2-40B4-BE49-F238E27FC236}">
                <a16:creationId xmlns:a16="http://schemas.microsoft.com/office/drawing/2014/main" id="{FD9BE73F-FF7A-4443-B84A-3B902F0E9DDA}"/>
              </a:ext>
            </a:extLst>
          </p:cNvPr>
          <p:cNvGrpSpPr/>
          <p:nvPr/>
        </p:nvGrpSpPr>
        <p:grpSpPr>
          <a:xfrm>
            <a:off x="1381060" y="3601023"/>
            <a:ext cx="4941691" cy="2193709"/>
            <a:chOff x="2000569" y="3930978"/>
            <a:chExt cx="4941691" cy="2193709"/>
          </a:xfrm>
        </p:grpSpPr>
        <p:grpSp>
          <p:nvGrpSpPr>
            <p:cNvPr id="138" name="Gruppieren 137">
              <a:extLst>
                <a:ext uri="{FF2B5EF4-FFF2-40B4-BE49-F238E27FC236}">
                  <a16:creationId xmlns:a16="http://schemas.microsoft.com/office/drawing/2014/main" id="{D5C68F8B-250B-48CD-9633-3AE08195F804}"/>
                </a:ext>
              </a:extLst>
            </p:cNvPr>
            <p:cNvGrpSpPr/>
            <p:nvPr/>
          </p:nvGrpSpPr>
          <p:grpSpPr>
            <a:xfrm>
              <a:off x="5816725" y="3977081"/>
              <a:ext cx="1125535" cy="432000"/>
              <a:chOff x="1934295" y="3956413"/>
              <a:chExt cx="1125535" cy="432000"/>
            </a:xfrm>
          </p:grpSpPr>
          <p:sp>
            <p:nvSpPr>
              <p:cNvPr id="161" name="Text Box 17">
                <a:extLst>
                  <a:ext uri="{FF2B5EF4-FFF2-40B4-BE49-F238E27FC236}">
                    <a16:creationId xmlns:a16="http://schemas.microsoft.com/office/drawing/2014/main" id="{7E4735D6-E933-406C-9B54-330616A951D1}"/>
                  </a:ext>
                </a:extLst>
              </p:cNvPr>
              <p:cNvSpPr txBox="1">
                <a:spLocks noChangeArrowheads="1"/>
              </p:cNvSpPr>
              <p:nvPr/>
            </p:nvSpPr>
            <p:spPr bwMode="auto">
              <a:xfrm>
                <a:off x="1934295" y="3956413"/>
                <a:ext cx="1125535" cy="432000"/>
              </a:xfrm>
              <a:prstGeom prst="rect">
                <a:avLst/>
              </a:prstGeom>
              <a:solidFill>
                <a:srgbClr val="333D99"/>
              </a:solidFill>
              <a:ln w="19050">
                <a:solidFill>
                  <a:srgbClr val="C00000"/>
                </a:solidFill>
              </a:ln>
              <a:effectLst>
                <a:outerShdw blurRad="63500" sx="102000" sy="102000" algn="ctr" rotWithShape="0">
                  <a:prstClr val="black">
                    <a:alpha val="40000"/>
                  </a:prstClr>
                </a:outerShdw>
              </a:effectLst>
            </p:spPr>
            <p:txBody>
              <a:bodyPr wrap="square" rtlCol="0" anchor="ctr">
                <a:spAutoFit/>
              </a:bodyPr>
              <a:lstStyle>
                <a:defPPr>
                  <a:defRPr lang="de-DE"/>
                </a:defPPr>
                <a:lvl1pPr algn="ctr">
                  <a:defRPr sz="1200" b="1">
                    <a:solidFill>
                      <a:schemeClr val="bg1"/>
                    </a:solidFill>
                  </a:defRPr>
                </a:lvl1pPr>
              </a:lstStyle>
              <a:p>
                <a:endParaRPr lang="de-DE" noProof="1"/>
              </a:p>
            </p:txBody>
          </p:sp>
          <p:pic>
            <p:nvPicPr>
              <p:cNvPr id="162" name="Grafik 161">
                <a:extLst>
                  <a:ext uri="{FF2B5EF4-FFF2-40B4-BE49-F238E27FC236}">
                    <a16:creationId xmlns:a16="http://schemas.microsoft.com/office/drawing/2014/main" id="{4C2D058F-D883-46F3-B32B-DAE3E71CDC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6409" y="3994816"/>
                <a:ext cx="1027079" cy="334398"/>
              </a:xfrm>
              <a:prstGeom prst="rect">
                <a:avLst/>
              </a:prstGeom>
            </p:spPr>
          </p:pic>
        </p:grpSp>
        <p:sp>
          <p:nvSpPr>
            <p:cNvPr id="139" name="Rechteck 138">
              <a:extLst>
                <a:ext uri="{FF2B5EF4-FFF2-40B4-BE49-F238E27FC236}">
                  <a16:creationId xmlns:a16="http://schemas.microsoft.com/office/drawing/2014/main" id="{18AAFDE2-6DEA-4ABA-A880-737DAA78A568}"/>
                </a:ext>
              </a:extLst>
            </p:cNvPr>
            <p:cNvSpPr/>
            <p:nvPr/>
          </p:nvSpPr>
          <p:spPr>
            <a:xfrm>
              <a:off x="3762386" y="3930978"/>
              <a:ext cx="1708853" cy="307777"/>
            </a:xfrm>
            <a:prstGeom prst="rect">
              <a:avLst/>
            </a:prstGeom>
          </p:spPr>
          <p:txBody>
            <a:bodyPr wrap="square">
              <a:spAutoFit/>
            </a:bodyPr>
            <a:lstStyle/>
            <a:p>
              <a:r>
                <a:rPr lang="de-DE" sz="1400" b="1" dirty="0">
                  <a:solidFill>
                    <a:srgbClr val="343C9B"/>
                  </a:solidFill>
                </a:rPr>
                <a:t>Middleware – opcsa</a:t>
              </a:r>
            </a:p>
          </p:txBody>
        </p:sp>
        <p:grpSp>
          <p:nvGrpSpPr>
            <p:cNvPr id="140" name="Gruppieren 139">
              <a:extLst>
                <a:ext uri="{FF2B5EF4-FFF2-40B4-BE49-F238E27FC236}">
                  <a16:creationId xmlns:a16="http://schemas.microsoft.com/office/drawing/2014/main" id="{FA810B27-9C1B-47FD-8280-E1E91C2368E6}"/>
                </a:ext>
              </a:extLst>
            </p:cNvPr>
            <p:cNvGrpSpPr/>
            <p:nvPr/>
          </p:nvGrpSpPr>
          <p:grpSpPr>
            <a:xfrm>
              <a:off x="2000569" y="4246087"/>
              <a:ext cx="4941691" cy="1878600"/>
              <a:chOff x="3880444" y="3627078"/>
              <a:chExt cx="4941690" cy="1878600"/>
            </a:xfrm>
          </p:grpSpPr>
          <p:cxnSp>
            <p:nvCxnSpPr>
              <p:cNvPr id="141" name="Gerade Verbindung 26">
                <a:extLst>
                  <a:ext uri="{FF2B5EF4-FFF2-40B4-BE49-F238E27FC236}">
                    <a16:creationId xmlns:a16="http://schemas.microsoft.com/office/drawing/2014/main" id="{744B7180-6357-40C0-B1E9-D48F5469C723}"/>
                  </a:ext>
                </a:extLst>
              </p:cNvPr>
              <p:cNvCxnSpPr>
                <a:endCxn id="153" idx="0"/>
              </p:cNvCxnSpPr>
              <p:nvPr/>
            </p:nvCxnSpPr>
            <p:spPr>
              <a:xfrm>
                <a:off x="6351289" y="3627078"/>
                <a:ext cx="2038845" cy="656571"/>
              </a:xfrm>
              <a:prstGeom prst="line">
                <a:avLst/>
              </a:prstGeom>
              <a:ln>
                <a:solidFill>
                  <a:srgbClr val="343C9B"/>
                </a:solidFill>
              </a:ln>
              <a:effectLst/>
            </p:spPr>
            <p:style>
              <a:lnRef idx="2">
                <a:schemeClr val="accent1"/>
              </a:lnRef>
              <a:fillRef idx="0">
                <a:schemeClr val="accent1"/>
              </a:fillRef>
              <a:effectRef idx="1">
                <a:schemeClr val="accent1"/>
              </a:effectRef>
              <a:fontRef idx="minor">
                <a:schemeClr val="tx1"/>
              </a:fontRef>
            </p:style>
          </p:cxnSp>
          <p:cxnSp>
            <p:nvCxnSpPr>
              <p:cNvPr id="142" name="Gerade Verbindung 30">
                <a:extLst>
                  <a:ext uri="{FF2B5EF4-FFF2-40B4-BE49-F238E27FC236}">
                    <a16:creationId xmlns:a16="http://schemas.microsoft.com/office/drawing/2014/main" id="{0C328E12-8B30-416F-AC0E-3BA9CDBDCDDE}"/>
                  </a:ext>
                </a:extLst>
              </p:cNvPr>
              <p:cNvCxnSpPr>
                <a:endCxn id="152" idx="0"/>
              </p:cNvCxnSpPr>
              <p:nvPr/>
            </p:nvCxnSpPr>
            <p:spPr>
              <a:xfrm>
                <a:off x="6351289" y="3627078"/>
                <a:ext cx="1013111" cy="656571"/>
              </a:xfrm>
              <a:prstGeom prst="line">
                <a:avLst/>
              </a:prstGeom>
              <a:ln>
                <a:solidFill>
                  <a:srgbClr val="343C9B"/>
                </a:solidFill>
              </a:ln>
              <a:effectLst/>
            </p:spPr>
            <p:style>
              <a:lnRef idx="2">
                <a:schemeClr val="accent1"/>
              </a:lnRef>
              <a:fillRef idx="0">
                <a:schemeClr val="accent1"/>
              </a:fillRef>
              <a:effectRef idx="1">
                <a:schemeClr val="accent1"/>
              </a:effectRef>
              <a:fontRef idx="minor">
                <a:schemeClr val="tx1"/>
              </a:fontRef>
            </p:style>
          </p:cxnSp>
          <p:cxnSp>
            <p:nvCxnSpPr>
              <p:cNvPr id="143" name="Gerade Verbindung 32">
                <a:extLst>
                  <a:ext uri="{FF2B5EF4-FFF2-40B4-BE49-F238E27FC236}">
                    <a16:creationId xmlns:a16="http://schemas.microsoft.com/office/drawing/2014/main" id="{70B3ED11-9074-46C2-9950-153EC8CEE935}"/>
                  </a:ext>
                </a:extLst>
              </p:cNvPr>
              <p:cNvCxnSpPr>
                <a:endCxn id="154" idx="0"/>
              </p:cNvCxnSpPr>
              <p:nvPr/>
            </p:nvCxnSpPr>
            <p:spPr>
              <a:xfrm flipH="1">
                <a:off x="4312444" y="3627078"/>
                <a:ext cx="2038845" cy="656571"/>
              </a:xfrm>
              <a:prstGeom prst="line">
                <a:avLst/>
              </a:prstGeom>
              <a:ln>
                <a:solidFill>
                  <a:srgbClr val="343C9B"/>
                </a:solidFill>
              </a:ln>
              <a:effectLst/>
            </p:spPr>
            <p:style>
              <a:lnRef idx="2">
                <a:schemeClr val="accent1"/>
              </a:lnRef>
              <a:fillRef idx="0">
                <a:schemeClr val="accent1"/>
              </a:fillRef>
              <a:effectRef idx="1">
                <a:schemeClr val="accent1"/>
              </a:effectRef>
              <a:fontRef idx="minor">
                <a:schemeClr val="tx1"/>
              </a:fontRef>
            </p:style>
          </p:cxnSp>
          <p:pic>
            <p:nvPicPr>
              <p:cNvPr id="144" name="Picture 37" descr="C:\Users\dennis\Documents\00 ATON\2016_06_29 Brüggen Präsi IOT 4.0 M2M BigData\cliparts\hand_truck_box.png">
                <a:extLst>
                  <a:ext uri="{FF2B5EF4-FFF2-40B4-BE49-F238E27FC236}">
                    <a16:creationId xmlns:a16="http://schemas.microsoft.com/office/drawing/2014/main" id="{23DF5917-394B-4F19-93CA-52D51600B79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058791" y="5037678"/>
                <a:ext cx="507306" cy="4680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0" descr="C:\Users\dennis\Documents\00 ATON\2016_06_29 Brüggen Präsi IOT 4.0 M2M BigData\cliparts\caliper.png">
                <a:extLst>
                  <a:ext uri="{FF2B5EF4-FFF2-40B4-BE49-F238E27FC236}">
                    <a16:creationId xmlns:a16="http://schemas.microsoft.com/office/drawing/2014/main" id="{4EC6105C-89D1-4F35-BA9C-146842AE88C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56134" y="4552655"/>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1" descr="C:\Users\dennis\Documents\00 ATON\2016_06_29 Brüggen Präsi IOT 4.0 M2M BigData\cliparts\barcode_scanner.png">
                <a:extLst>
                  <a:ext uri="{FF2B5EF4-FFF2-40B4-BE49-F238E27FC236}">
                    <a16:creationId xmlns:a16="http://schemas.microsoft.com/office/drawing/2014/main" id="{AA48FFE8-632B-458B-9AEE-A181FB52DBC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30400" y="4552655"/>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2" descr="C:\Users\dennis\Documents\00 ATON\2016_06_29 Brüggen Präsi IOT 4.0 M2M BigData\cliparts\purchase_order.png">
                <a:extLst>
                  <a:ext uri="{FF2B5EF4-FFF2-40B4-BE49-F238E27FC236}">
                    <a16:creationId xmlns:a16="http://schemas.microsoft.com/office/drawing/2014/main" id="{0CC260AF-DAF8-429C-B43A-F373A609E8D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78444" y="4552655"/>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3" descr="C:\Users\dennis\Documents\00 ATON\2016_06_29 Brüggen Präsi IOT 4.0 M2M BigData\cliparts\forklift.png">
                <a:extLst>
                  <a:ext uri="{FF2B5EF4-FFF2-40B4-BE49-F238E27FC236}">
                    <a16:creationId xmlns:a16="http://schemas.microsoft.com/office/drawing/2014/main" id="{57E34BAD-B958-4AAE-B263-57F0E79ED1F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30400" y="5037678"/>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4" descr="C:\Users\dennis\Documents\00 ATON\2016_06_29 Brüggen Präsi IOT 4.0 M2M BigData\cliparts\industrial_machine.png">
                <a:extLst>
                  <a:ext uri="{FF2B5EF4-FFF2-40B4-BE49-F238E27FC236}">
                    <a16:creationId xmlns:a16="http://schemas.microsoft.com/office/drawing/2014/main" id="{2BD22C81-04B0-4598-B8F0-25780FFEE16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17289" y="5037678"/>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5" descr="C:\Users\dennis\Documents\00 ATON\2016_06_29 Brüggen Präsi IOT 4.0 M2M BigData\cliparts\factory.png">
                <a:extLst>
                  <a:ext uri="{FF2B5EF4-FFF2-40B4-BE49-F238E27FC236}">
                    <a16:creationId xmlns:a16="http://schemas.microsoft.com/office/drawing/2014/main" id="{3BF5E89F-E737-4DEB-BDB5-585084B84143}"/>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156134" y="5037678"/>
                <a:ext cx="468000" cy="468000"/>
              </a:xfrm>
              <a:prstGeom prst="rect">
                <a:avLst/>
              </a:prstGeom>
              <a:noFill/>
              <a:extLst>
                <a:ext uri="{909E8E84-426E-40DD-AFC4-6F175D3DCCD1}">
                  <a14:hiddenFill xmlns:a14="http://schemas.microsoft.com/office/drawing/2010/main">
                    <a:solidFill>
                      <a:srgbClr val="FFFFFF"/>
                    </a:solidFill>
                  </a14:hiddenFill>
                </a:ext>
              </a:extLst>
            </p:spPr>
          </p:pic>
          <p:sp>
            <p:nvSpPr>
              <p:cNvPr id="151" name="Text Box 52">
                <a:extLst>
                  <a:ext uri="{FF2B5EF4-FFF2-40B4-BE49-F238E27FC236}">
                    <a16:creationId xmlns:a16="http://schemas.microsoft.com/office/drawing/2014/main" id="{ED3D05D7-BD4B-4393-A6F3-E9F6E558B2BC}"/>
                  </a:ext>
                </a:extLst>
              </p:cNvPr>
              <p:cNvSpPr txBox="1">
                <a:spLocks noChangeArrowheads="1"/>
              </p:cNvSpPr>
              <p:nvPr/>
            </p:nvSpPr>
            <p:spPr bwMode="auto">
              <a:xfrm>
                <a:off x="5919289" y="4283649"/>
                <a:ext cx="864000" cy="216000"/>
              </a:xfrm>
              <a:prstGeom prst="rect">
                <a:avLst/>
              </a:prstGeom>
              <a:gradFill>
                <a:gsLst>
                  <a:gs pos="0">
                    <a:srgbClr val="334099"/>
                  </a:gs>
                  <a:gs pos="100000">
                    <a:srgbClr val="6C73CE"/>
                  </a:gs>
                </a:gsLst>
              </a:gradFill>
              <a:ln>
                <a:solidFill>
                  <a:srgbClr val="343C9B"/>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ts val="600"/>
                  </a:spcBef>
                </a:pPr>
                <a:r>
                  <a:rPr lang="de-DE" altLang="zh-CN" sz="1000" b="1" noProof="1">
                    <a:solidFill>
                      <a:srgbClr val="FFFFFF"/>
                    </a:solidFill>
                    <a:latin typeface="Arial" pitchFamily="34" charset="0"/>
                  </a:rPr>
                  <a:t>Produ</a:t>
                </a:r>
                <a:r>
                  <a:rPr lang="en-US" altLang="zh-CN" sz="1000" b="1" noProof="1">
                    <a:solidFill>
                      <a:srgbClr val="FFFFFF"/>
                    </a:solidFill>
                    <a:latin typeface="Arial" pitchFamily="34" charset="0"/>
                    <a:ea typeface="宋体" pitchFamily="2" charset="-122"/>
                  </a:rPr>
                  <a:t>k</a:t>
                </a:r>
                <a:r>
                  <a:rPr lang="en-US" altLang="zh-CN" sz="1000" b="1" noProof="1">
                    <a:solidFill>
                      <a:srgbClr val="FFFFFF"/>
                    </a:solidFill>
                    <a:latin typeface="Arial" pitchFamily="34" charset="0"/>
                  </a:rPr>
                  <a:t>tion</a:t>
                </a:r>
              </a:p>
            </p:txBody>
          </p:sp>
          <p:sp>
            <p:nvSpPr>
              <p:cNvPr id="152" name="Text Box 53">
                <a:extLst>
                  <a:ext uri="{FF2B5EF4-FFF2-40B4-BE49-F238E27FC236}">
                    <a16:creationId xmlns:a16="http://schemas.microsoft.com/office/drawing/2014/main" id="{70A17564-5B92-48E7-AE70-84AF123FBF44}"/>
                  </a:ext>
                </a:extLst>
              </p:cNvPr>
              <p:cNvSpPr txBox="1">
                <a:spLocks noChangeArrowheads="1"/>
              </p:cNvSpPr>
              <p:nvPr/>
            </p:nvSpPr>
            <p:spPr bwMode="auto">
              <a:xfrm>
                <a:off x="6932400" y="4283649"/>
                <a:ext cx="864000" cy="216000"/>
              </a:xfrm>
              <a:prstGeom prst="rect">
                <a:avLst/>
              </a:prstGeom>
              <a:gradFill>
                <a:gsLst>
                  <a:gs pos="0">
                    <a:srgbClr val="334099"/>
                  </a:gs>
                  <a:gs pos="100000">
                    <a:srgbClr val="6C73CE"/>
                  </a:gs>
                </a:gsLst>
              </a:gradFill>
              <a:ln>
                <a:solidFill>
                  <a:srgbClr val="343C9B"/>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ts val="600"/>
                  </a:spcBef>
                </a:pPr>
                <a:r>
                  <a:rPr lang="de-DE" altLang="zh-CN" sz="1000" b="1" noProof="1">
                    <a:solidFill>
                      <a:srgbClr val="FFFFFF"/>
                    </a:solidFill>
                    <a:latin typeface="Arial" pitchFamily="34" charset="0"/>
                  </a:rPr>
                  <a:t>Logisti</a:t>
                </a:r>
                <a:r>
                  <a:rPr lang="en-US" altLang="zh-CN" sz="1000" b="1" noProof="1">
                    <a:solidFill>
                      <a:srgbClr val="FFFFFF"/>
                    </a:solidFill>
                    <a:latin typeface="Arial" pitchFamily="34" charset="0"/>
                    <a:ea typeface="宋体" pitchFamily="2" charset="-122"/>
                  </a:rPr>
                  <a:t>k</a:t>
                </a:r>
                <a:endParaRPr lang="en-US" altLang="zh-CN" sz="1000" b="1" noProof="1">
                  <a:solidFill>
                    <a:srgbClr val="FFFFFF"/>
                  </a:solidFill>
                  <a:latin typeface="Arial" pitchFamily="34" charset="0"/>
                </a:endParaRPr>
              </a:p>
            </p:txBody>
          </p:sp>
          <p:sp>
            <p:nvSpPr>
              <p:cNvPr id="153" name="Text Box 54">
                <a:extLst>
                  <a:ext uri="{FF2B5EF4-FFF2-40B4-BE49-F238E27FC236}">
                    <a16:creationId xmlns:a16="http://schemas.microsoft.com/office/drawing/2014/main" id="{2A8F1C53-2551-4CB8-BF92-671D7D489BDA}"/>
                  </a:ext>
                </a:extLst>
              </p:cNvPr>
              <p:cNvSpPr txBox="1">
                <a:spLocks noChangeArrowheads="1"/>
              </p:cNvSpPr>
              <p:nvPr/>
            </p:nvSpPr>
            <p:spPr bwMode="auto">
              <a:xfrm>
                <a:off x="7958134" y="4283649"/>
                <a:ext cx="864000" cy="216000"/>
              </a:xfrm>
              <a:prstGeom prst="rect">
                <a:avLst/>
              </a:prstGeom>
              <a:gradFill>
                <a:gsLst>
                  <a:gs pos="0">
                    <a:srgbClr val="334099"/>
                  </a:gs>
                  <a:gs pos="100000">
                    <a:srgbClr val="6C73CE"/>
                  </a:gs>
                </a:gsLst>
              </a:gradFill>
              <a:ln>
                <a:solidFill>
                  <a:srgbClr val="343C9B"/>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0" rIns="0"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ts val="600"/>
                  </a:spcBef>
                </a:pPr>
                <a:r>
                  <a:rPr lang="en-US" altLang="zh-CN" sz="1000" b="1" dirty="0">
                    <a:solidFill>
                      <a:srgbClr val="FFFFFF"/>
                    </a:solidFill>
                    <a:latin typeface="Arial" pitchFamily="34" charset="0"/>
                    <a:ea typeface="宋体" pitchFamily="2" charset="-122"/>
                  </a:rPr>
                  <a:t>QM</a:t>
                </a:r>
                <a:endParaRPr lang="en-US" altLang="zh-CN" sz="1000" b="1" noProof="1">
                  <a:solidFill>
                    <a:srgbClr val="FFFFFF"/>
                  </a:solidFill>
                  <a:latin typeface="Arial" pitchFamily="34" charset="0"/>
                </a:endParaRPr>
              </a:p>
            </p:txBody>
          </p:sp>
          <p:sp>
            <p:nvSpPr>
              <p:cNvPr id="154" name="Text Box 55">
                <a:extLst>
                  <a:ext uri="{FF2B5EF4-FFF2-40B4-BE49-F238E27FC236}">
                    <a16:creationId xmlns:a16="http://schemas.microsoft.com/office/drawing/2014/main" id="{8F3172A4-68B3-4EBB-8CAE-E76FF13D6570}"/>
                  </a:ext>
                </a:extLst>
              </p:cNvPr>
              <p:cNvSpPr txBox="1">
                <a:spLocks noChangeArrowheads="1"/>
              </p:cNvSpPr>
              <p:nvPr/>
            </p:nvSpPr>
            <p:spPr bwMode="auto">
              <a:xfrm>
                <a:off x="3880444" y="4283649"/>
                <a:ext cx="864000" cy="216000"/>
              </a:xfrm>
              <a:prstGeom prst="rect">
                <a:avLst/>
              </a:prstGeom>
              <a:gradFill>
                <a:gsLst>
                  <a:gs pos="0">
                    <a:srgbClr val="334099"/>
                  </a:gs>
                  <a:gs pos="100000">
                    <a:srgbClr val="6C73CE"/>
                  </a:gs>
                </a:gsLst>
              </a:gradFill>
              <a:ln>
                <a:solidFill>
                  <a:srgbClr val="343C9B"/>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ts val="600"/>
                  </a:spcBef>
                </a:pPr>
                <a:r>
                  <a:rPr lang="de-DE" altLang="zh-CN" sz="1000" b="1" dirty="0">
                    <a:solidFill>
                      <a:srgbClr val="FFFFFF"/>
                    </a:solidFill>
                    <a:latin typeface="Arial" pitchFamily="34" charset="0"/>
                    <a:ea typeface="宋体" pitchFamily="2" charset="-122"/>
                  </a:rPr>
                  <a:t>Einkauf</a:t>
                </a:r>
                <a:endParaRPr lang="de-DE" altLang="zh-CN" sz="1000" b="1" noProof="1">
                  <a:solidFill>
                    <a:srgbClr val="FFFFFF"/>
                  </a:solidFill>
                  <a:latin typeface="Arial" pitchFamily="34" charset="0"/>
                </a:endParaRPr>
              </a:p>
            </p:txBody>
          </p:sp>
          <p:pic>
            <p:nvPicPr>
              <p:cNvPr id="155" name="Picture 46" descr="C:\Users\dennis\Documents\00 ATON\2016_06_29 Brüggen Präsi IOT 4.0 M2M BigData\cliparts\industrial_robot.png">
                <a:extLst>
                  <a:ext uri="{FF2B5EF4-FFF2-40B4-BE49-F238E27FC236}">
                    <a16:creationId xmlns:a16="http://schemas.microsoft.com/office/drawing/2014/main" id="{629553D9-9C9F-42F0-B787-BE6901876D5A}"/>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117289" y="4552655"/>
                <a:ext cx="468000" cy="468000"/>
              </a:xfrm>
              <a:prstGeom prst="rect">
                <a:avLst/>
              </a:prstGeom>
              <a:noFill/>
              <a:extLst>
                <a:ext uri="{909E8E84-426E-40DD-AFC4-6F175D3DCCD1}">
                  <a14:hiddenFill xmlns:a14="http://schemas.microsoft.com/office/drawing/2010/main">
                    <a:solidFill>
                      <a:srgbClr val="FFFFFF"/>
                    </a:solidFill>
                  </a14:hiddenFill>
                </a:ext>
              </a:extLst>
            </p:spPr>
          </p:pic>
          <p:sp>
            <p:nvSpPr>
              <p:cNvPr id="156" name="Text Box 55">
                <a:extLst>
                  <a:ext uri="{FF2B5EF4-FFF2-40B4-BE49-F238E27FC236}">
                    <a16:creationId xmlns:a16="http://schemas.microsoft.com/office/drawing/2014/main" id="{7C5622B0-A734-4AA5-AD94-86BABDCDBA94}"/>
                  </a:ext>
                </a:extLst>
              </p:cNvPr>
              <p:cNvSpPr txBox="1">
                <a:spLocks noChangeArrowheads="1"/>
              </p:cNvSpPr>
              <p:nvPr/>
            </p:nvSpPr>
            <p:spPr bwMode="auto">
              <a:xfrm>
                <a:off x="4886638" y="4283649"/>
                <a:ext cx="864000" cy="216000"/>
              </a:xfrm>
              <a:prstGeom prst="rect">
                <a:avLst/>
              </a:prstGeom>
              <a:gradFill>
                <a:gsLst>
                  <a:gs pos="0">
                    <a:srgbClr val="334099"/>
                  </a:gs>
                  <a:gs pos="100000">
                    <a:srgbClr val="6C73CE"/>
                  </a:gs>
                </a:gsLst>
              </a:gradFill>
              <a:ln>
                <a:solidFill>
                  <a:srgbClr val="343C9B"/>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ts val="600"/>
                  </a:spcBef>
                </a:pPr>
                <a:r>
                  <a:rPr lang="de-DE" altLang="zh-CN" sz="1000" b="1" noProof="1">
                    <a:solidFill>
                      <a:srgbClr val="FFFFFF"/>
                    </a:solidFill>
                    <a:latin typeface="Arial" pitchFamily="34" charset="0"/>
                    <a:ea typeface="宋体" pitchFamily="2" charset="-122"/>
                  </a:rPr>
                  <a:t>Vertrieb</a:t>
                </a:r>
                <a:endParaRPr lang="de-DE" altLang="zh-CN" sz="1000" b="1" noProof="1">
                  <a:solidFill>
                    <a:srgbClr val="FFFFFF"/>
                  </a:solidFill>
                  <a:latin typeface="Arial" pitchFamily="34" charset="0"/>
                </a:endParaRPr>
              </a:p>
            </p:txBody>
          </p:sp>
          <p:pic>
            <p:nvPicPr>
              <p:cNvPr id="157" name="Picture 2" descr="C:\Users\dennis\Documents\00 ATON\2016_06_29 Brüggen Präsi IOT 4.0 M2M BigData\cliparts\handshake.png">
                <a:extLst>
                  <a:ext uri="{FF2B5EF4-FFF2-40B4-BE49-F238E27FC236}">
                    <a16:creationId xmlns:a16="http://schemas.microsoft.com/office/drawing/2014/main" id="{78CA191A-C528-4C19-BE60-D7601FE34767}"/>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5048638" y="4569389"/>
                <a:ext cx="540000" cy="434532"/>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3" descr="C:\Users\dennis\Documents\00 ATON\2016_06_29 Brüggen Präsi IOT 4.0 M2M BigData\cliparts\contract.png">
                <a:extLst>
                  <a:ext uri="{FF2B5EF4-FFF2-40B4-BE49-F238E27FC236}">
                    <a16:creationId xmlns:a16="http://schemas.microsoft.com/office/drawing/2014/main" id="{5D37EDB3-F82B-440C-9D24-58E54A64FF8E}"/>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084638" y="5037678"/>
                <a:ext cx="468000" cy="468000"/>
              </a:xfrm>
              <a:prstGeom prst="rect">
                <a:avLst/>
              </a:prstGeom>
              <a:noFill/>
              <a:extLst>
                <a:ext uri="{909E8E84-426E-40DD-AFC4-6F175D3DCCD1}">
                  <a14:hiddenFill xmlns:a14="http://schemas.microsoft.com/office/drawing/2010/main">
                    <a:solidFill>
                      <a:srgbClr val="FFFFFF"/>
                    </a:solidFill>
                  </a14:hiddenFill>
                </a:ext>
              </a:extLst>
            </p:spPr>
          </p:pic>
          <p:cxnSp>
            <p:nvCxnSpPr>
              <p:cNvPr id="159" name="Gerade Verbindung 31">
                <a:extLst>
                  <a:ext uri="{FF2B5EF4-FFF2-40B4-BE49-F238E27FC236}">
                    <a16:creationId xmlns:a16="http://schemas.microsoft.com/office/drawing/2014/main" id="{E3AF5190-169F-4056-AB0D-3E29CD69E334}"/>
                  </a:ext>
                </a:extLst>
              </p:cNvPr>
              <p:cNvCxnSpPr>
                <a:endCxn id="156" idx="0"/>
              </p:cNvCxnSpPr>
              <p:nvPr/>
            </p:nvCxnSpPr>
            <p:spPr>
              <a:xfrm flipH="1">
                <a:off x="5318638" y="3627078"/>
                <a:ext cx="1032651" cy="656571"/>
              </a:xfrm>
              <a:prstGeom prst="line">
                <a:avLst/>
              </a:prstGeom>
              <a:ln>
                <a:solidFill>
                  <a:srgbClr val="343C9B"/>
                </a:solidFill>
              </a:ln>
              <a:effectLst/>
            </p:spPr>
            <p:style>
              <a:lnRef idx="2">
                <a:schemeClr val="accent1"/>
              </a:lnRef>
              <a:fillRef idx="0">
                <a:schemeClr val="accent1"/>
              </a:fillRef>
              <a:effectRef idx="1">
                <a:schemeClr val="accent1"/>
              </a:effectRef>
              <a:fontRef idx="minor">
                <a:schemeClr val="tx1"/>
              </a:fontRef>
            </p:style>
          </p:cxnSp>
          <p:cxnSp>
            <p:nvCxnSpPr>
              <p:cNvPr id="160" name="Gerade Verbindung 31">
                <a:extLst>
                  <a:ext uri="{FF2B5EF4-FFF2-40B4-BE49-F238E27FC236}">
                    <a16:creationId xmlns:a16="http://schemas.microsoft.com/office/drawing/2014/main" id="{E09CAC57-8E76-43D0-A565-412613BACE97}"/>
                  </a:ext>
                </a:extLst>
              </p:cNvPr>
              <p:cNvCxnSpPr>
                <a:endCxn id="151" idx="0"/>
              </p:cNvCxnSpPr>
              <p:nvPr/>
            </p:nvCxnSpPr>
            <p:spPr>
              <a:xfrm>
                <a:off x="6351289" y="3627078"/>
                <a:ext cx="0" cy="656571"/>
              </a:xfrm>
              <a:prstGeom prst="line">
                <a:avLst/>
              </a:prstGeom>
              <a:ln>
                <a:solidFill>
                  <a:srgbClr val="343C9B"/>
                </a:solidFill>
              </a:ln>
              <a:effectLst/>
            </p:spPr>
            <p:style>
              <a:lnRef idx="2">
                <a:schemeClr val="accent1"/>
              </a:lnRef>
              <a:fillRef idx="0">
                <a:schemeClr val="accent1"/>
              </a:fillRef>
              <a:effectRef idx="1">
                <a:schemeClr val="accent1"/>
              </a:effectRef>
              <a:fontRef idx="minor">
                <a:schemeClr val="tx1"/>
              </a:fontRef>
            </p:style>
          </p:cxnSp>
        </p:grpSp>
      </p:grpSp>
      <p:pic>
        <p:nvPicPr>
          <p:cNvPr id="134" name="Grafik 133">
            <a:extLst>
              <a:ext uri="{FF2B5EF4-FFF2-40B4-BE49-F238E27FC236}">
                <a16:creationId xmlns:a16="http://schemas.microsoft.com/office/drawing/2014/main" id="{29957A12-6B28-41E7-B72A-50122531C0E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11401" y="1079628"/>
            <a:ext cx="6296903" cy="5814666"/>
          </a:xfrm>
          <a:prstGeom prst="rect">
            <a:avLst/>
          </a:prstGeom>
        </p:spPr>
      </p:pic>
      <p:sp>
        <p:nvSpPr>
          <p:cNvPr id="136" name="Rechteck: abgerundete Ecken 135">
            <a:extLst>
              <a:ext uri="{FF2B5EF4-FFF2-40B4-BE49-F238E27FC236}">
                <a16:creationId xmlns:a16="http://schemas.microsoft.com/office/drawing/2014/main" id="{F7C353F5-D37A-4B09-98BF-EF222CB1C66C}"/>
              </a:ext>
            </a:extLst>
          </p:cNvPr>
          <p:cNvSpPr/>
          <p:nvPr/>
        </p:nvSpPr>
        <p:spPr>
          <a:xfrm>
            <a:off x="4229032" y="3580462"/>
            <a:ext cx="1495096" cy="1576730"/>
          </a:xfrm>
          <a:prstGeom prst="roundRect">
            <a:avLst/>
          </a:prstGeom>
          <a:noFill/>
          <a:ln w="38100" cap="flat" cmpd="sng" algn="ctr">
            <a:solidFill>
              <a:srgbClr val="CC0000"/>
            </a:solidFill>
            <a:prstDash val="solid"/>
            <a:round/>
            <a:headEnd type="none" w="med" len="med"/>
            <a:tailEnd type="none" w="med" len="med"/>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pic>
        <p:nvPicPr>
          <p:cNvPr id="3" name="Grafik 2" descr="Sicherheitskamera">
            <a:hlinkClick r:id="rId18"/>
            <a:extLst>
              <a:ext uri="{FF2B5EF4-FFF2-40B4-BE49-F238E27FC236}">
                <a16:creationId xmlns:a16="http://schemas.microsoft.com/office/drawing/2014/main" id="{153CC8C5-8A8B-45B8-9B8D-CE1A3233B0C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22498" y="3370089"/>
            <a:ext cx="720000" cy="720000"/>
          </a:xfrm>
          <a:prstGeom prst="rect">
            <a:avLst/>
          </a:prstGeom>
        </p:spPr>
      </p:pic>
      <p:pic>
        <p:nvPicPr>
          <p:cNvPr id="5" name="Grafik 4" descr="Thermometer">
            <a:hlinkClick r:id="rId21"/>
            <a:extLst>
              <a:ext uri="{FF2B5EF4-FFF2-40B4-BE49-F238E27FC236}">
                <a16:creationId xmlns:a16="http://schemas.microsoft.com/office/drawing/2014/main" id="{5CC46B63-01CB-4F47-91C7-7BAC9643711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442713" y="2041060"/>
            <a:ext cx="720000" cy="720000"/>
          </a:xfrm>
          <a:prstGeom prst="rect">
            <a:avLst/>
          </a:prstGeom>
        </p:spPr>
      </p:pic>
    </p:spTree>
    <p:extLst>
      <p:ext uri="{BB962C8B-B14F-4D97-AF65-F5344CB8AC3E}">
        <p14:creationId xmlns:p14="http://schemas.microsoft.com/office/powerpoint/2010/main" val="91307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p:cTn id="7" dur="1000" fill="hold"/>
                                        <p:tgtEl>
                                          <p:spTgt spid="129"/>
                                        </p:tgtEl>
                                        <p:attrNameLst>
                                          <p:attrName>ppt_w</p:attrName>
                                        </p:attrNameLst>
                                      </p:cBhvr>
                                      <p:tavLst>
                                        <p:tav tm="0">
                                          <p:val>
                                            <p:fltVal val="0"/>
                                          </p:val>
                                        </p:tav>
                                        <p:tav tm="100000">
                                          <p:val>
                                            <p:strVal val="#ppt_w"/>
                                          </p:val>
                                        </p:tav>
                                      </p:tavLst>
                                    </p:anim>
                                    <p:anim calcmode="lin" valueType="num">
                                      <p:cBhvr>
                                        <p:cTn id="8" dur="1000" fill="hold"/>
                                        <p:tgtEl>
                                          <p:spTgt spid="129"/>
                                        </p:tgtEl>
                                        <p:attrNameLst>
                                          <p:attrName>ppt_h</p:attrName>
                                        </p:attrNameLst>
                                      </p:cBhvr>
                                      <p:tavLst>
                                        <p:tav tm="0">
                                          <p:val>
                                            <p:fltVal val="0"/>
                                          </p:val>
                                        </p:tav>
                                        <p:tav tm="100000">
                                          <p:val>
                                            <p:strVal val="#ppt_h"/>
                                          </p:val>
                                        </p:tav>
                                      </p:tavLst>
                                    </p:anim>
                                    <p:anim calcmode="lin" valueType="num">
                                      <p:cBhvr>
                                        <p:cTn id="9" dur="1000" fill="hold"/>
                                        <p:tgtEl>
                                          <p:spTgt spid="129"/>
                                        </p:tgtEl>
                                        <p:attrNameLst>
                                          <p:attrName>style.rotation</p:attrName>
                                        </p:attrNameLst>
                                      </p:cBhvr>
                                      <p:tavLst>
                                        <p:tav tm="0">
                                          <p:val>
                                            <p:fltVal val="90"/>
                                          </p:val>
                                        </p:tav>
                                        <p:tav tm="100000">
                                          <p:val>
                                            <p:fltVal val="0"/>
                                          </p:val>
                                        </p:tav>
                                      </p:tavLst>
                                    </p:anim>
                                    <p:animEffect transition="in" filter="fade">
                                      <p:cBhvr>
                                        <p:cTn id="10" dur="1000"/>
                                        <p:tgtEl>
                                          <p:spTgt spid="1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1000"/>
                                        <p:tgtEl>
                                          <p:spTgt spid="130"/>
                                        </p:tgtEl>
                                      </p:cBhvr>
                                    </p:animEffect>
                                    <p:anim calcmode="lin" valueType="num">
                                      <p:cBhvr>
                                        <p:cTn id="16" dur="1000" fill="hold"/>
                                        <p:tgtEl>
                                          <p:spTgt spid="130"/>
                                        </p:tgtEl>
                                        <p:attrNameLst>
                                          <p:attrName>ppt_x</p:attrName>
                                        </p:attrNameLst>
                                      </p:cBhvr>
                                      <p:tavLst>
                                        <p:tav tm="0">
                                          <p:val>
                                            <p:strVal val="#ppt_x"/>
                                          </p:val>
                                        </p:tav>
                                        <p:tav tm="100000">
                                          <p:val>
                                            <p:strVal val="#ppt_x"/>
                                          </p:val>
                                        </p:tav>
                                      </p:tavLst>
                                    </p:anim>
                                    <p:anim calcmode="lin" valueType="num">
                                      <p:cBhvr>
                                        <p:cTn id="17"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31"/>
                                        </p:tgtEl>
                                        <p:attrNameLst>
                                          <p:attrName>style.visibility</p:attrName>
                                        </p:attrNameLst>
                                      </p:cBhvr>
                                      <p:to>
                                        <p:strVal val="visible"/>
                                      </p:to>
                                    </p:set>
                                    <p:anim calcmode="lin" valueType="num">
                                      <p:cBhvr>
                                        <p:cTn id="22" dur="1000" fill="hold"/>
                                        <p:tgtEl>
                                          <p:spTgt spid="131"/>
                                        </p:tgtEl>
                                        <p:attrNameLst>
                                          <p:attrName>ppt_w</p:attrName>
                                        </p:attrNameLst>
                                      </p:cBhvr>
                                      <p:tavLst>
                                        <p:tav tm="0">
                                          <p:val>
                                            <p:fltVal val="0"/>
                                          </p:val>
                                        </p:tav>
                                        <p:tav tm="100000">
                                          <p:val>
                                            <p:strVal val="#ppt_w"/>
                                          </p:val>
                                        </p:tav>
                                      </p:tavLst>
                                    </p:anim>
                                    <p:anim calcmode="lin" valueType="num">
                                      <p:cBhvr>
                                        <p:cTn id="23" dur="1000" fill="hold"/>
                                        <p:tgtEl>
                                          <p:spTgt spid="131"/>
                                        </p:tgtEl>
                                        <p:attrNameLst>
                                          <p:attrName>ppt_h</p:attrName>
                                        </p:attrNameLst>
                                      </p:cBhvr>
                                      <p:tavLst>
                                        <p:tav tm="0">
                                          <p:val>
                                            <p:fltVal val="0"/>
                                          </p:val>
                                        </p:tav>
                                        <p:tav tm="100000">
                                          <p:val>
                                            <p:strVal val="#ppt_h"/>
                                          </p:val>
                                        </p:tav>
                                      </p:tavLst>
                                    </p:anim>
                                    <p:anim calcmode="lin" valueType="num">
                                      <p:cBhvr>
                                        <p:cTn id="24" dur="1000" fill="hold"/>
                                        <p:tgtEl>
                                          <p:spTgt spid="131"/>
                                        </p:tgtEl>
                                        <p:attrNameLst>
                                          <p:attrName>style.rotation</p:attrName>
                                        </p:attrNameLst>
                                      </p:cBhvr>
                                      <p:tavLst>
                                        <p:tav tm="0">
                                          <p:val>
                                            <p:fltVal val="90"/>
                                          </p:val>
                                        </p:tav>
                                        <p:tav tm="100000">
                                          <p:val>
                                            <p:fltVal val="0"/>
                                          </p:val>
                                        </p:tav>
                                      </p:tavLst>
                                    </p:anim>
                                    <p:animEffect transition="in" filter="fade">
                                      <p:cBhvr>
                                        <p:cTn id="25" dur="1000"/>
                                        <p:tgtEl>
                                          <p:spTgt spid="1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7"/>
                                        </p:tgtEl>
                                        <p:attrNameLst>
                                          <p:attrName>style.visibility</p:attrName>
                                        </p:attrNameLst>
                                      </p:cBhvr>
                                      <p:to>
                                        <p:strVal val="visible"/>
                                      </p:to>
                                    </p:set>
                                    <p:animEffect transition="in" filter="wipe(down)">
                                      <p:cBhvr>
                                        <p:cTn id="30" dur="500"/>
                                        <p:tgtEl>
                                          <p:spTgt spid="13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fade">
                                      <p:cBhvr>
                                        <p:cTn id="35" dur="1000"/>
                                        <p:tgtEl>
                                          <p:spTgt spid="134"/>
                                        </p:tgtEl>
                                      </p:cBhvr>
                                    </p:animEffect>
                                    <p:anim calcmode="lin" valueType="num">
                                      <p:cBhvr>
                                        <p:cTn id="36" dur="1000" fill="hold"/>
                                        <p:tgtEl>
                                          <p:spTgt spid="134"/>
                                        </p:tgtEl>
                                        <p:attrNameLst>
                                          <p:attrName>ppt_x</p:attrName>
                                        </p:attrNameLst>
                                      </p:cBhvr>
                                      <p:tavLst>
                                        <p:tav tm="0">
                                          <p:val>
                                            <p:strVal val="#ppt_x"/>
                                          </p:val>
                                        </p:tav>
                                        <p:tav tm="100000">
                                          <p:val>
                                            <p:strVal val="#ppt_x"/>
                                          </p:val>
                                        </p:tav>
                                      </p:tavLst>
                                    </p:anim>
                                    <p:anim calcmode="lin" valueType="num">
                                      <p:cBhvr>
                                        <p:cTn id="37"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36"/>
                                        </p:tgtEl>
                                        <p:attrNameLst>
                                          <p:attrName>style.visibility</p:attrName>
                                        </p:attrNameLst>
                                      </p:cBhvr>
                                      <p:to>
                                        <p:strVal val="visible"/>
                                      </p:to>
                                    </p:set>
                                    <p:anim calcmode="lin" valueType="num">
                                      <p:cBhvr>
                                        <p:cTn id="42" dur="1000" fill="hold"/>
                                        <p:tgtEl>
                                          <p:spTgt spid="136"/>
                                        </p:tgtEl>
                                        <p:attrNameLst>
                                          <p:attrName>ppt_w</p:attrName>
                                        </p:attrNameLst>
                                      </p:cBhvr>
                                      <p:tavLst>
                                        <p:tav tm="0">
                                          <p:val>
                                            <p:fltVal val="0"/>
                                          </p:val>
                                        </p:tav>
                                        <p:tav tm="100000">
                                          <p:val>
                                            <p:strVal val="#ppt_w"/>
                                          </p:val>
                                        </p:tav>
                                      </p:tavLst>
                                    </p:anim>
                                    <p:anim calcmode="lin" valueType="num">
                                      <p:cBhvr>
                                        <p:cTn id="43" dur="1000" fill="hold"/>
                                        <p:tgtEl>
                                          <p:spTgt spid="136"/>
                                        </p:tgtEl>
                                        <p:attrNameLst>
                                          <p:attrName>ppt_h</p:attrName>
                                        </p:attrNameLst>
                                      </p:cBhvr>
                                      <p:tavLst>
                                        <p:tav tm="0">
                                          <p:val>
                                            <p:fltVal val="0"/>
                                          </p:val>
                                        </p:tav>
                                        <p:tav tm="100000">
                                          <p:val>
                                            <p:strVal val="#ppt_h"/>
                                          </p:val>
                                        </p:tav>
                                      </p:tavLst>
                                    </p:anim>
                                    <p:anim calcmode="lin" valueType="num">
                                      <p:cBhvr>
                                        <p:cTn id="44" dur="1000" fill="hold"/>
                                        <p:tgtEl>
                                          <p:spTgt spid="136"/>
                                        </p:tgtEl>
                                        <p:attrNameLst>
                                          <p:attrName>style.rotation</p:attrName>
                                        </p:attrNameLst>
                                      </p:cBhvr>
                                      <p:tavLst>
                                        <p:tav tm="0">
                                          <p:val>
                                            <p:fltVal val="90"/>
                                          </p:val>
                                        </p:tav>
                                        <p:tav tm="100000">
                                          <p:val>
                                            <p:fltVal val="0"/>
                                          </p:val>
                                        </p:tav>
                                      </p:tavLst>
                                    </p:anim>
                                    <p:animEffect transition="in" filter="fade">
                                      <p:cBhvr>
                                        <p:cTn id="45"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1" grpId="0" animBg="1"/>
      <p:bldP spid="1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4" name="Textfeld 13"/>
          <p:cNvSpPr txBox="1"/>
          <p:nvPr/>
        </p:nvSpPr>
        <p:spPr>
          <a:xfrm>
            <a:off x="1115616" y="1190943"/>
            <a:ext cx="6408712" cy="830997"/>
          </a:xfrm>
          <a:prstGeom prst="rect">
            <a:avLst/>
          </a:prstGeom>
          <a:noFill/>
        </p:spPr>
        <p:txBody>
          <a:bodyPr wrap="square" rtlCol="0">
            <a:spAutoFit/>
          </a:bodyPr>
          <a:lstStyle/>
          <a:p>
            <a:endParaRPr lang="de-DE" sz="2000" b="1" dirty="0"/>
          </a:p>
          <a:p>
            <a:endParaRPr lang="de-DE" sz="1000" b="1" dirty="0"/>
          </a:p>
          <a:p>
            <a:endParaRPr lang="de-DE" b="1" dirty="0"/>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Gerade Verbindung 14"/>
          <p:cNvCxnSpPr>
            <a:cxnSpLocks/>
          </p:cNvCxnSpPr>
          <p:nvPr/>
        </p:nvCxnSpPr>
        <p:spPr>
          <a:xfrm>
            <a:off x="971600" y="692696"/>
            <a:ext cx="194421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Was unsere Kunden mit uns umsetzten</a:t>
            </a:r>
          </a:p>
        </p:txBody>
      </p:sp>
      <p:sp>
        <p:nvSpPr>
          <p:cNvPr id="11" name="Rechteck 10"/>
          <p:cNvSpPr/>
          <p:nvPr/>
        </p:nvSpPr>
        <p:spPr>
          <a:xfrm>
            <a:off x="971600" y="2449509"/>
            <a:ext cx="7793120" cy="4267395"/>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APQP</a:t>
            </a:r>
          </a:p>
        </p:txBody>
      </p:sp>
      <p:sp>
        <p:nvSpPr>
          <p:cNvPr id="24" name="Textfeld 23">
            <a:extLst>
              <a:ext uri="{FF2B5EF4-FFF2-40B4-BE49-F238E27FC236}">
                <a16:creationId xmlns:a16="http://schemas.microsoft.com/office/drawing/2014/main" id="{4192C834-765E-4947-ADE2-589BC58BEC27}"/>
              </a:ext>
            </a:extLst>
          </p:cNvPr>
          <p:cNvSpPr txBox="1"/>
          <p:nvPr/>
        </p:nvSpPr>
        <p:spPr>
          <a:xfrm>
            <a:off x="894284" y="1484784"/>
            <a:ext cx="8136904" cy="2320315"/>
          </a:xfrm>
          <a:prstGeom prst="rect">
            <a:avLst/>
          </a:prstGeom>
          <a:noFill/>
        </p:spPr>
        <p:txBody>
          <a:bodyPr wrap="square" rtlCol="0">
            <a:spAutoFit/>
          </a:bodyPr>
          <a:lstStyle/>
          <a:p>
            <a:pPr>
              <a:lnSpc>
                <a:spcPct val="150000"/>
              </a:lnSpc>
            </a:pPr>
            <a:r>
              <a:rPr lang="de-DE" sz="1400" dirty="0">
                <a:solidFill>
                  <a:srgbClr val="002060"/>
                </a:solidFill>
                <a:latin typeface="Arial" panose="020B0604020202020204" pitchFamily="34" charset="0"/>
                <a:cs typeface="Arial" panose="020B0604020202020204" pitchFamily="34" charset="0"/>
              </a:rPr>
              <a:t>Verdichtete Kennzahlen und BI-Darstellungen auf einen Blick</a:t>
            </a:r>
          </a:p>
          <a:p>
            <a:endParaRPr lang="de-DE" sz="400" dirty="0">
              <a:solidFill>
                <a:srgbClr val="002060"/>
              </a:solidFill>
              <a:latin typeface="Arial" panose="020B0604020202020204" pitchFamily="34" charset="0"/>
              <a:cs typeface="Arial" panose="020B0604020202020204" pitchFamily="34" charset="0"/>
            </a:endParaRPr>
          </a:p>
          <a:p>
            <a:r>
              <a:rPr lang="de-DE" sz="1000" dirty="0">
                <a:solidFill>
                  <a:srgbClr val="002060"/>
                </a:solidFill>
                <a:latin typeface="Arial" panose="020B0604020202020204" pitchFamily="34" charset="0"/>
                <a:cs typeface="Arial" panose="020B0604020202020204" pitchFamily="34" charset="0"/>
              </a:rPr>
              <a:t>Daten der operativen Prozessverfolgung dienen der rückgekoppelten Risikoanalyse mit ganzheitlicher Verdichtung als 3D-Matrix Dashboard mit Ampelfaktoren. Eine Analyse saisonaler Einflüsse, z.B. bei Fehlerraten, werden mit Schichtlinien (Isochronen) visualisiert. Schwerpunkt-Visualisierungen zu Gesamtfehleraufkommen werden in einem </a:t>
            </a:r>
            <a:r>
              <a:rPr lang="de-DE" sz="1000" dirty="0" err="1">
                <a:solidFill>
                  <a:srgbClr val="002060"/>
                </a:solidFill>
                <a:latin typeface="Arial" panose="020B0604020202020204" pitchFamily="34" charset="0"/>
                <a:cs typeface="Arial" panose="020B0604020202020204" pitchFamily="34" charset="0"/>
              </a:rPr>
              <a:t>Sunburst</a:t>
            </a:r>
            <a:r>
              <a:rPr lang="de-DE" sz="1000" dirty="0">
                <a:solidFill>
                  <a:srgbClr val="002060"/>
                </a:solidFill>
                <a:latin typeface="Arial" panose="020B0604020202020204" pitchFamily="34" charset="0"/>
                <a:cs typeface="Arial" panose="020B0604020202020204" pitchFamily="34" charset="0"/>
              </a:rPr>
              <a:t>-Diagramm dargestellt. Dabei sind ungleichmäßig verteilte Hierarchien für Fehler und Unterfehler deutlich sichtbar.</a:t>
            </a:r>
          </a:p>
          <a:p>
            <a:endParaRPr lang="de-DE" sz="1000" dirty="0">
              <a:solidFill>
                <a:srgbClr val="002060"/>
              </a:solidFill>
              <a:latin typeface="Arial" panose="020B0604020202020204" pitchFamily="34" charset="0"/>
              <a:cs typeface="Arial" panose="020B0604020202020204" pitchFamily="34" charset="0"/>
            </a:endParaRPr>
          </a:p>
          <a:p>
            <a:endParaRPr lang="de-DE" sz="1200" b="1" dirty="0">
              <a:solidFill>
                <a:srgbClr val="002060"/>
              </a:solidFill>
              <a:latin typeface="Arial" panose="020B0604020202020204" pitchFamily="34" charset="0"/>
              <a:cs typeface="Arial" panose="020B0604020202020204" pitchFamily="34" charset="0"/>
            </a:endParaRPr>
          </a:p>
          <a:p>
            <a:r>
              <a:rPr lang="de-DE" sz="1200" b="1" dirty="0">
                <a:solidFill>
                  <a:srgbClr val="002060"/>
                </a:solidFill>
                <a:latin typeface="Arial" panose="020B0604020202020204" pitchFamily="34" charset="0"/>
                <a:cs typeface="Arial" panose="020B0604020202020204" pitchFamily="34" charset="0"/>
              </a:rPr>
              <a:t>Strategische Informationen </a:t>
            </a:r>
          </a:p>
          <a:p>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pPr>
              <a:lnSpc>
                <a:spcPct val="150000"/>
              </a:lnSpc>
            </a:pPr>
            <a:r>
              <a:rPr lang="de-DE" sz="1200" dirty="0">
                <a:solidFill>
                  <a:srgbClr val="002060"/>
                </a:solidFill>
                <a:latin typeface="Arial" panose="020B0604020202020204" pitchFamily="34" charset="0"/>
                <a:cs typeface="Arial" panose="020B0604020202020204" pitchFamily="34" charset="0"/>
              </a:rPr>
              <a:t>	</a:t>
            </a:r>
            <a:endParaRPr lang="de-DE" sz="1000" dirty="0">
              <a:solidFill>
                <a:srgbClr val="002060"/>
              </a:solidFill>
              <a:latin typeface="Arial" panose="020B0604020202020204" pitchFamily="34" charset="0"/>
              <a:cs typeface="Arial" panose="020B0604020202020204" pitchFamily="34" charset="0"/>
            </a:endParaRPr>
          </a:p>
        </p:txBody>
      </p:sp>
      <p:pic>
        <p:nvPicPr>
          <p:cNvPr id="25" name="Grafik 24">
            <a:hlinkClick r:id="rId4"/>
            <a:extLst>
              <a:ext uri="{FF2B5EF4-FFF2-40B4-BE49-F238E27FC236}">
                <a16:creationId xmlns:a16="http://schemas.microsoft.com/office/drawing/2014/main" id="{7774D114-496C-4A29-9935-69536906995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78374" y="3068960"/>
            <a:ext cx="5186114" cy="3324432"/>
          </a:xfrm>
          <a:prstGeom prst="rect">
            <a:avLst/>
          </a:prstGeom>
        </p:spPr>
      </p:pic>
      <p:grpSp>
        <p:nvGrpSpPr>
          <p:cNvPr id="7" name="Gruppieren 6">
            <a:extLst>
              <a:ext uri="{FF2B5EF4-FFF2-40B4-BE49-F238E27FC236}">
                <a16:creationId xmlns:a16="http://schemas.microsoft.com/office/drawing/2014/main" id="{612BF83F-7291-460B-8703-318F45F32163}"/>
              </a:ext>
            </a:extLst>
          </p:cNvPr>
          <p:cNvGrpSpPr/>
          <p:nvPr/>
        </p:nvGrpSpPr>
        <p:grpSpPr>
          <a:xfrm>
            <a:off x="317406" y="3212976"/>
            <a:ext cx="3246482" cy="2866723"/>
            <a:chOff x="2553977" y="1764425"/>
            <a:chExt cx="5053796" cy="4616903"/>
          </a:xfrm>
        </p:grpSpPr>
        <p:pic>
          <p:nvPicPr>
            <p:cNvPr id="12" name="Grafik 11">
              <a:hlinkClick r:id="rId6"/>
              <a:extLst>
                <a:ext uri="{FF2B5EF4-FFF2-40B4-BE49-F238E27FC236}">
                  <a16:creationId xmlns:a16="http://schemas.microsoft.com/office/drawing/2014/main" id="{3AD3FDE1-0B06-464F-AC24-BFF6AF54F290}"/>
                </a:ext>
              </a:extLst>
            </p:cNvPr>
            <p:cNvPicPr>
              <a:picLocks noChangeAspect="1"/>
            </p:cNvPicPr>
            <p:nvPr/>
          </p:nvPicPr>
          <p:blipFill>
            <a:blip r:embed="rId7"/>
            <a:stretch>
              <a:fillRect/>
            </a:stretch>
          </p:blipFill>
          <p:spPr>
            <a:xfrm>
              <a:off x="4345918" y="1764425"/>
              <a:ext cx="3261855" cy="46169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37928" lon="2403721" rev="47451"/>
              </a:camera>
              <a:lightRig rig="soft" dir="t"/>
            </a:scene3d>
            <a:sp3d contourW="12700" prstMaterial="matte">
              <a:bevelT w="63500" h="50800"/>
              <a:contourClr>
                <a:srgbClr val="C0C0C0"/>
              </a:contourClr>
            </a:sp3d>
          </p:spPr>
        </p:pic>
        <p:cxnSp>
          <p:nvCxnSpPr>
            <p:cNvPr id="16" name="Verbinder: gewinkelt 15">
              <a:extLst>
                <a:ext uri="{FF2B5EF4-FFF2-40B4-BE49-F238E27FC236}">
                  <a16:creationId xmlns:a16="http://schemas.microsoft.com/office/drawing/2014/main" id="{4B11534E-3EBC-48BD-A0C8-A440E1BD09AD}"/>
                </a:ext>
              </a:extLst>
            </p:cNvPr>
            <p:cNvCxnSpPr>
              <a:cxnSpLocks/>
            </p:cNvCxnSpPr>
            <p:nvPr/>
          </p:nvCxnSpPr>
          <p:spPr>
            <a:xfrm>
              <a:off x="3381656" y="2579091"/>
              <a:ext cx="1685500" cy="1683"/>
            </a:xfrm>
            <a:prstGeom prst="bentConnector3">
              <a:avLst>
                <a:gd name="adj1" fmla="val 50000"/>
              </a:avLst>
            </a:prstGeom>
            <a:noFill/>
            <a:ln w="19050" cap="rnd" cmpd="sng" algn="ctr">
              <a:solidFill>
                <a:srgbClr val="FFC000"/>
              </a:solidFill>
              <a:prstDash val="solid"/>
              <a:round/>
              <a:headEnd type="none"/>
              <a:tailEnd type="oval"/>
            </a:ln>
            <a:effectLst/>
          </p:spPr>
        </p:cxnSp>
        <p:sp>
          <p:nvSpPr>
            <p:cNvPr id="17" name="Rechteck 16">
              <a:extLst>
                <a:ext uri="{FF2B5EF4-FFF2-40B4-BE49-F238E27FC236}">
                  <a16:creationId xmlns:a16="http://schemas.microsoft.com/office/drawing/2014/main" id="{A03F4DE2-1932-43A4-8C40-4EEDF4AB8499}"/>
                </a:ext>
              </a:extLst>
            </p:cNvPr>
            <p:cNvSpPr/>
            <p:nvPr/>
          </p:nvSpPr>
          <p:spPr>
            <a:xfrm>
              <a:off x="2553979" y="2367302"/>
              <a:ext cx="2051973" cy="105462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defRPr/>
              </a:pPr>
              <a:r>
                <a:rPr kumimoji="0" lang="de-DE" sz="1000" b="0" i="0" u="none" strike="noStrike" kern="0" cap="none" spc="0" normalizeH="0" baseline="0" noProof="0" dirty="0">
                  <a:ln>
                    <a:noFill/>
                  </a:ln>
                  <a:solidFill>
                    <a:srgbClr val="05177B"/>
                  </a:solidFill>
                  <a:effectLst/>
                  <a:uLnTx/>
                  <a:uFillTx/>
                  <a:latin typeface="Arial" panose="020B0604020202020204" pitchFamily="34" charset="0"/>
                  <a:cs typeface="Arial" panose="020B0604020202020204" pitchFamily="34" charset="0"/>
                </a:rPr>
                <a:t>Produktgruppen </a:t>
              </a:r>
              <a:r>
                <a:rPr lang="de-DE" sz="1000" kern="0" dirty="0">
                  <a:solidFill>
                    <a:srgbClr val="05177B"/>
                  </a:solidFill>
                  <a:latin typeface="Arial" panose="020B0604020202020204" pitchFamily="34" charset="0"/>
                  <a:cs typeface="Arial" panose="020B0604020202020204" pitchFamily="34" charset="0"/>
                </a:rPr>
                <a:t>nach Farb-Kategorien </a:t>
              </a:r>
              <a:endParaRPr kumimoji="0" lang="de-DE" sz="1000" b="0" i="0" u="none" strike="noStrike" kern="0" cap="none" spc="0" normalizeH="0" baseline="0" noProof="0" dirty="0">
                <a:ln>
                  <a:noFill/>
                </a:ln>
                <a:solidFill>
                  <a:srgbClr val="05177B"/>
                </a:solidFill>
                <a:effectLst/>
                <a:uLnTx/>
                <a:uFillTx/>
                <a:latin typeface="Arial" panose="020B0604020202020204" pitchFamily="34" charset="0"/>
                <a:cs typeface="Arial" panose="020B0604020202020204" pitchFamily="34" charset="0"/>
              </a:endParaRPr>
            </a:p>
          </p:txBody>
        </p:sp>
        <p:cxnSp>
          <p:nvCxnSpPr>
            <p:cNvPr id="19" name="Verbinder: gewinkelt 18">
              <a:extLst>
                <a:ext uri="{FF2B5EF4-FFF2-40B4-BE49-F238E27FC236}">
                  <a16:creationId xmlns:a16="http://schemas.microsoft.com/office/drawing/2014/main" id="{C3385110-F2F1-4CC8-AACA-8D36C40A69A0}"/>
                </a:ext>
              </a:extLst>
            </p:cNvPr>
            <p:cNvCxnSpPr>
              <a:cxnSpLocks/>
            </p:cNvCxnSpPr>
            <p:nvPr/>
          </p:nvCxnSpPr>
          <p:spPr>
            <a:xfrm flipV="1">
              <a:off x="4436005" y="4529477"/>
              <a:ext cx="1591035" cy="453440"/>
            </a:xfrm>
            <a:prstGeom prst="bentConnector3">
              <a:avLst>
                <a:gd name="adj1" fmla="val 100562"/>
              </a:avLst>
            </a:prstGeom>
            <a:noFill/>
            <a:ln w="19050" cap="rnd" cmpd="sng" algn="ctr">
              <a:solidFill>
                <a:srgbClr val="FFC000"/>
              </a:solidFill>
              <a:prstDash val="solid"/>
              <a:round/>
              <a:headEnd type="none"/>
              <a:tailEnd type="oval"/>
            </a:ln>
            <a:effectLst/>
          </p:spPr>
        </p:cxnSp>
        <p:cxnSp>
          <p:nvCxnSpPr>
            <p:cNvPr id="21" name="Verbinder: gewinkelt 20">
              <a:extLst>
                <a:ext uri="{FF2B5EF4-FFF2-40B4-BE49-F238E27FC236}">
                  <a16:creationId xmlns:a16="http://schemas.microsoft.com/office/drawing/2014/main" id="{FCB12473-86B7-42A1-8526-C27E1971CD13}"/>
                </a:ext>
              </a:extLst>
            </p:cNvPr>
            <p:cNvCxnSpPr>
              <a:cxnSpLocks/>
            </p:cNvCxnSpPr>
            <p:nvPr/>
          </p:nvCxnSpPr>
          <p:spPr>
            <a:xfrm flipV="1">
              <a:off x="4205703" y="4747192"/>
              <a:ext cx="1583212" cy="238447"/>
            </a:xfrm>
            <a:prstGeom prst="bentConnector3">
              <a:avLst>
                <a:gd name="adj1" fmla="val 100223"/>
              </a:avLst>
            </a:prstGeom>
            <a:noFill/>
            <a:ln w="19050" cap="rnd" cmpd="sng" algn="ctr">
              <a:solidFill>
                <a:srgbClr val="FFC000"/>
              </a:solidFill>
              <a:prstDash val="solid"/>
              <a:round/>
              <a:headEnd type="none"/>
              <a:tailEnd type="oval"/>
            </a:ln>
            <a:effectLst/>
          </p:spPr>
        </p:cxnSp>
        <p:cxnSp>
          <p:nvCxnSpPr>
            <p:cNvPr id="22" name="Verbinder: gewinkelt 21">
              <a:extLst>
                <a:ext uri="{FF2B5EF4-FFF2-40B4-BE49-F238E27FC236}">
                  <a16:creationId xmlns:a16="http://schemas.microsoft.com/office/drawing/2014/main" id="{6C29D3E9-55C2-4AB1-84D2-1E01EFEF3EC8}"/>
                </a:ext>
              </a:extLst>
            </p:cNvPr>
            <p:cNvCxnSpPr>
              <a:cxnSpLocks/>
            </p:cNvCxnSpPr>
            <p:nvPr/>
          </p:nvCxnSpPr>
          <p:spPr>
            <a:xfrm flipV="1">
              <a:off x="3997514" y="4896870"/>
              <a:ext cx="1573686" cy="91491"/>
            </a:xfrm>
            <a:prstGeom prst="bentConnector3">
              <a:avLst>
                <a:gd name="adj1" fmla="val 100095"/>
              </a:avLst>
            </a:prstGeom>
            <a:noFill/>
            <a:ln w="19050" cap="rnd" cmpd="sng" algn="ctr">
              <a:solidFill>
                <a:srgbClr val="FFC000"/>
              </a:solidFill>
              <a:prstDash val="solid"/>
              <a:round/>
              <a:headEnd type="none"/>
              <a:tailEnd type="oval"/>
            </a:ln>
            <a:effectLst/>
          </p:spPr>
        </p:cxnSp>
        <p:sp>
          <p:nvSpPr>
            <p:cNvPr id="23" name="Rechteck 22">
              <a:extLst>
                <a:ext uri="{FF2B5EF4-FFF2-40B4-BE49-F238E27FC236}">
                  <a16:creationId xmlns:a16="http://schemas.microsoft.com/office/drawing/2014/main" id="{F78B56F9-2142-4A7D-908A-B44DEE6952F1}"/>
                </a:ext>
              </a:extLst>
            </p:cNvPr>
            <p:cNvSpPr/>
            <p:nvPr/>
          </p:nvSpPr>
          <p:spPr>
            <a:xfrm>
              <a:off x="2553977" y="4409016"/>
              <a:ext cx="2446573" cy="171295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srgbClr val="05177B"/>
                  </a:solidFill>
                  <a:effectLst/>
                  <a:uLnTx/>
                  <a:uFillTx/>
                  <a:latin typeface="Calibri" panose="020F0502020204030204"/>
                  <a:ea typeface="+mn-ea"/>
                  <a:cs typeface="+mn-cs"/>
                </a:rPr>
                <a:t>Gesamtes Fehleraufkommen nach Produkten in Haupt- und Unterfehlerebenen</a:t>
              </a:r>
            </a:p>
          </p:txBody>
        </p:sp>
      </p:grpSp>
    </p:spTree>
    <p:extLst>
      <p:ext uri="{BB962C8B-B14F-4D97-AF65-F5344CB8AC3E}">
        <p14:creationId xmlns:p14="http://schemas.microsoft.com/office/powerpoint/2010/main" val="325501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4" name="Textfeld 13"/>
          <p:cNvSpPr txBox="1"/>
          <p:nvPr/>
        </p:nvSpPr>
        <p:spPr>
          <a:xfrm>
            <a:off x="1115616" y="1190943"/>
            <a:ext cx="6408712" cy="830997"/>
          </a:xfrm>
          <a:prstGeom prst="rect">
            <a:avLst/>
          </a:prstGeom>
          <a:noFill/>
        </p:spPr>
        <p:txBody>
          <a:bodyPr wrap="square" rtlCol="0">
            <a:spAutoFit/>
          </a:bodyPr>
          <a:lstStyle/>
          <a:p>
            <a:endParaRPr lang="de-DE" sz="2000" b="1" dirty="0"/>
          </a:p>
          <a:p>
            <a:endParaRPr lang="de-DE" sz="1000" b="1" dirty="0"/>
          </a:p>
          <a:p>
            <a:endParaRPr lang="de-DE" b="1" dirty="0"/>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Gerade Verbindung 14"/>
          <p:cNvCxnSpPr>
            <a:cxnSpLocks/>
          </p:cNvCxnSpPr>
          <p:nvPr/>
        </p:nvCxnSpPr>
        <p:spPr>
          <a:xfrm>
            <a:off x="971600" y="692696"/>
            <a:ext cx="2016224"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Was unsere Kunden mit uns umsetzten</a:t>
            </a:r>
          </a:p>
        </p:txBody>
      </p:sp>
      <p:sp>
        <p:nvSpPr>
          <p:cNvPr id="11" name="Rechteck 10"/>
          <p:cNvSpPr/>
          <p:nvPr/>
        </p:nvSpPr>
        <p:spPr>
          <a:xfrm>
            <a:off x="971600" y="2834013"/>
            <a:ext cx="7793120" cy="4267395"/>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APQP</a:t>
            </a:r>
          </a:p>
        </p:txBody>
      </p:sp>
      <p:sp>
        <p:nvSpPr>
          <p:cNvPr id="24" name="Textfeld 23">
            <a:extLst>
              <a:ext uri="{FF2B5EF4-FFF2-40B4-BE49-F238E27FC236}">
                <a16:creationId xmlns:a16="http://schemas.microsoft.com/office/drawing/2014/main" id="{4192C834-765E-4947-ADE2-589BC58BEC27}"/>
              </a:ext>
            </a:extLst>
          </p:cNvPr>
          <p:cNvSpPr txBox="1"/>
          <p:nvPr/>
        </p:nvSpPr>
        <p:spPr>
          <a:xfrm>
            <a:off x="1043608" y="1052736"/>
            <a:ext cx="8136904" cy="2428037"/>
          </a:xfrm>
          <a:prstGeom prst="rect">
            <a:avLst/>
          </a:prstGeom>
          <a:noFill/>
        </p:spPr>
        <p:txBody>
          <a:bodyPr wrap="square" rtlCol="0">
            <a:spAutoFit/>
          </a:bodyPr>
          <a:lstStyle/>
          <a:p>
            <a:r>
              <a:rPr lang="de-DE" sz="1400" dirty="0">
                <a:solidFill>
                  <a:srgbClr val="002060"/>
                </a:solidFill>
                <a:latin typeface="Arial" panose="020B0604020202020204" pitchFamily="34" charset="0"/>
                <a:cs typeface="Arial" panose="020B0604020202020204" pitchFamily="34" charset="0"/>
              </a:rPr>
              <a:t>Kontinuierliches Maßnahmen-Monitoring in der Prozessbegleitung</a:t>
            </a:r>
          </a:p>
          <a:p>
            <a:endParaRPr lang="de-DE" sz="800" dirty="0">
              <a:solidFill>
                <a:srgbClr val="002060"/>
              </a:solidFill>
              <a:latin typeface="Arial" panose="020B0604020202020204" pitchFamily="34" charset="0"/>
              <a:cs typeface="Arial" panose="020B0604020202020204" pitchFamily="34" charset="0"/>
            </a:endParaRPr>
          </a:p>
          <a:p>
            <a:r>
              <a:rPr lang="de-DE" sz="1000" dirty="0">
                <a:solidFill>
                  <a:srgbClr val="002060"/>
                </a:solidFill>
                <a:latin typeface="Arial" panose="020B0604020202020204" pitchFamily="34" charset="0"/>
                <a:cs typeface="Arial" panose="020B0604020202020204" pitchFamily="34" charset="0"/>
              </a:rPr>
              <a:t>Funktionen</a:t>
            </a:r>
          </a:p>
          <a:p>
            <a:pPr marL="171450" indent="-171450">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Alarm, </a:t>
            </a:r>
            <a:r>
              <a:rPr lang="de-DE" sz="1000" dirty="0" err="1">
                <a:solidFill>
                  <a:srgbClr val="002060"/>
                </a:solidFill>
                <a:latin typeface="Arial" panose="020B0604020202020204" pitchFamily="34" charset="0"/>
                <a:cs typeface="Arial" panose="020B0604020202020204" pitchFamily="34" charset="0"/>
              </a:rPr>
              <a:t>Reminder</a:t>
            </a:r>
            <a:r>
              <a:rPr lang="de-DE" sz="1000" dirty="0">
                <a:solidFill>
                  <a:srgbClr val="002060"/>
                </a:solidFill>
                <a:latin typeface="Arial" panose="020B0604020202020204" pitchFamily="34" charset="0"/>
                <a:cs typeface="Arial" panose="020B0604020202020204" pitchFamily="34" charset="0"/>
              </a:rPr>
              <a:t> - Funktionen bei qualitätsrelevanten Fehlern</a:t>
            </a:r>
          </a:p>
          <a:p>
            <a:pPr marL="171450" indent="-171450">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regelmäßige persönliche Aufgabenlisten </a:t>
            </a:r>
          </a:p>
          <a:p>
            <a:pPr marL="171450" indent="-171450">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Gruppenorganisation machbar</a:t>
            </a:r>
          </a:p>
          <a:p>
            <a:pPr marL="171450" indent="-171450">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4-Augenprinzipe in Act und Check </a:t>
            </a:r>
          </a:p>
          <a:p>
            <a:pPr marL="171450" indent="-171450">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Eskalation erfolgt flexibel über Verteilerkreise auf Gruppenebene</a:t>
            </a:r>
          </a:p>
          <a:p>
            <a:pPr marL="171450" indent="-171450">
              <a:buFont typeface="Arial" panose="020B0604020202020204" pitchFamily="34" charset="0"/>
              <a:buChar char="•"/>
            </a:pPr>
            <a:r>
              <a:rPr lang="de-DE" sz="1000" dirty="0">
                <a:solidFill>
                  <a:srgbClr val="002060"/>
                </a:solidFill>
                <a:latin typeface="Arial" panose="020B0604020202020204" pitchFamily="34" charset="0"/>
                <a:cs typeface="Arial" panose="020B0604020202020204" pitchFamily="34" charset="0"/>
              </a:rPr>
              <a:t>Auswertungen  </a:t>
            </a:r>
          </a:p>
          <a:p>
            <a:endParaRPr lang="de-DE" sz="8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pPr>
              <a:lnSpc>
                <a:spcPct val="150000"/>
              </a:lnSpc>
            </a:pPr>
            <a:r>
              <a:rPr lang="de-DE" sz="1200" dirty="0">
                <a:solidFill>
                  <a:srgbClr val="002060"/>
                </a:solidFill>
                <a:latin typeface="Arial" panose="020B0604020202020204" pitchFamily="34" charset="0"/>
                <a:cs typeface="Arial" panose="020B0604020202020204" pitchFamily="34" charset="0"/>
              </a:rPr>
              <a:t>	</a:t>
            </a:r>
            <a:endParaRPr lang="de-DE" sz="1000" dirty="0">
              <a:solidFill>
                <a:srgbClr val="002060"/>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C944A69F-30E1-4BBB-995C-A6602D50F539}"/>
              </a:ext>
            </a:extLst>
          </p:cNvPr>
          <p:cNvPicPr/>
          <p:nvPr/>
        </p:nvPicPr>
        <p:blipFill>
          <a:blip r:embed="rId4"/>
          <a:stretch>
            <a:fillRect/>
          </a:stretch>
        </p:blipFill>
        <p:spPr>
          <a:xfrm>
            <a:off x="3740606" y="2904099"/>
            <a:ext cx="4442460" cy="3052445"/>
          </a:xfrm>
          <a:prstGeom prst="rect">
            <a:avLst/>
          </a:prstGeom>
        </p:spPr>
      </p:pic>
      <p:pic>
        <p:nvPicPr>
          <p:cNvPr id="16" name="Grafik 15">
            <a:extLst>
              <a:ext uri="{FF2B5EF4-FFF2-40B4-BE49-F238E27FC236}">
                <a16:creationId xmlns:a16="http://schemas.microsoft.com/office/drawing/2014/main" id="{537E571B-7321-40E9-8741-1671144B5728}"/>
              </a:ext>
            </a:extLst>
          </p:cNvPr>
          <p:cNvPicPr>
            <a:picLocks noChangeAspect="1"/>
          </p:cNvPicPr>
          <p:nvPr/>
        </p:nvPicPr>
        <p:blipFill>
          <a:blip r:embed="rId5">
            <a:clrChange>
              <a:clrFrom>
                <a:srgbClr val="009400"/>
              </a:clrFrom>
              <a:clrTo>
                <a:srgbClr val="009400">
                  <a:alpha val="0"/>
                </a:srgbClr>
              </a:clrTo>
            </a:clrChange>
          </a:blip>
          <a:stretch>
            <a:fillRect/>
          </a:stretch>
        </p:blipFill>
        <p:spPr>
          <a:xfrm>
            <a:off x="5118421" y="2914648"/>
            <a:ext cx="4058243" cy="1824532"/>
          </a:xfrm>
          <a:prstGeom prst="rect">
            <a:avLst/>
          </a:prstGeom>
        </p:spPr>
      </p:pic>
      <p:pic>
        <p:nvPicPr>
          <p:cNvPr id="17" name="Grafik 16">
            <a:hlinkClick r:id="rId6" action="ppaction://hlinkpres?slideindex=1&amp;slidetitle="/>
            <a:extLst>
              <a:ext uri="{FF2B5EF4-FFF2-40B4-BE49-F238E27FC236}">
                <a16:creationId xmlns:a16="http://schemas.microsoft.com/office/drawing/2014/main" id="{1A2EE21B-21B7-49AF-B03B-B969D0FCFA1B}"/>
              </a:ext>
            </a:extLst>
          </p:cNvPr>
          <p:cNvPicPr>
            <a:picLocks noChangeAspect="1"/>
          </p:cNvPicPr>
          <p:nvPr/>
        </p:nvPicPr>
        <p:blipFill>
          <a:blip r:embed="rId7"/>
          <a:stretch>
            <a:fillRect/>
          </a:stretch>
        </p:blipFill>
        <p:spPr>
          <a:xfrm>
            <a:off x="1106120" y="3313095"/>
            <a:ext cx="2339375" cy="937042"/>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pic>
        <p:nvPicPr>
          <p:cNvPr id="19" name="Grafik 18">
            <a:extLst>
              <a:ext uri="{FF2B5EF4-FFF2-40B4-BE49-F238E27FC236}">
                <a16:creationId xmlns:a16="http://schemas.microsoft.com/office/drawing/2014/main" id="{5D5A704B-66A8-4CFF-B245-20A0D4AD08CF}"/>
              </a:ext>
            </a:extLst>
          </p:cNvPr>
          <p:cNvPicPr>
            <a:picLocks noChangeAspect="1"/>
          </p:cNvPicPr>
          <p:nvPr/>
        </p:nvPicPr>
        <p:blipFill>
          <a:blip r:embed="rId8"/>
          <a:stretch>
            <a:fillRect/>
          </a:stretch>
        </p:blipFill>
        <p:spPr>
          <a:xfrm>
            <a:off x="1362572" y="4453615"/>
            <a:ext cx="2339376" cy="10863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51914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1" name="Rechteck 10"/>
          <p:cNvSpPr/>
          <p:nvPr/>
        </p:nvSpPr>
        <p:spPr>
          <a:xfrm>
            <a:off x="1027943" y="2250162"/>
            <a:ext cx="7865128" cy="4395539"/>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1043608" y="1071899"/>
            <a:ext cx="7632848" cy="1815882"/>
          </a:xfrm>
          <a:prstGeom prst="rect">
            <a:avLst/>
          </a:prstGeom>
          <a:noFill/>
        </p:spPr>
        <p:txBody>
          <a:bodyPr wrap="square" rtlCol="0">
            <a:spAutoFit/>
          </a:bodyPr>
          <a:lstStyle/>
          <a:p>
            <a:r>
              <a:rPr lang="de-DE" sz="1400" dirty="0">
                <a:solidFill>
                  <a:srgbClr val="05177B"/>
                </a:solidFill>
                <a:latin typeface="Arial" panose="020B0604020202020204" pitchFamily="34" charset="0"/>
                <a:cs typeface="Arial" panose="020B0604020202020204" pitchFamily="34" charset="0"/>
              </a:rPr>
              <a:t>Beispiel zum Prozessmanagement</a:t>
            </a:r>
            <a:endParaRPr lang="de-DE" sz="1400" dirty="0">
              <a:solidFill>
                <a:srgbClr val="05177A"/>
              </a:solidFill>
              <a:latin typeface="Arial" panose="020B0604020202020204" pitchFamily="34" charset="0"/>
              <a:cs typeface="Arial" panose="020B0604020202020204" pitchFamily="34" charset="0"/>
            </a:endParaRPr>
          </a:p>
          <a:p>
            <a:endParaRPr lang="de-DE" sz="1200" dirty="0">
              <a:solidFill>
                <a:srgbClr val="05177A"/>
              </a:solidFill>
              <a:latin typeface="Arial" panose="020B0604020202020204" pitchFamily="34" charset="0"/>
              <a:cs typeface="Arial" panose="020B0604020202020204" pitchFamily="34" charset="0"/>
            </a:endParaRPr>
          </a:p>
          <a:p>
            <a:r>
              <a:rPr lang="de-DE" sz="1200" dirty="0">
                <a:solidFill>
                  <a:srgbClr val="05177A"/>
                </a:solidFill>
                <a:latin typeface="Arial" panose="020B0604020202020204" pitchFamily="34" charset="0"/>
                <a:cs typeface="Arial" panose="020B0604020202020204" pitchFamily="34" charset="0"/>
              </a:rPr>
              <a:t>Unterstützung beim PDCA-Zyklus: </a:t>
            </a:r>
          </a:p>
          <a:p>
            <a:r>
              <a:rPr lang="de-DE" sz="1000" dirty="0">
                <a:solidFill>
                  <a:srgbClr val="05177A"/>
                </a:solidFill>
                <a:latin typeface="Arial" panose="020B0604020202020204" pitchFamily="34" charset="0"/>
                <a:cs typeface="Arial" panose="020B0604020202020204" pitchFamily="34" charset="0"/>
              </a:rPr>
              <a:t>Rückkopplungen zwischen den Modulen sorgen dafür, dass sich Planung und Prozessbegleitung </a:t>
            </a:r>
          </a:p>
          <a:p>
            <a:r>
              <a:rPr lang="de-DE" sz="1000" dirty="0">
                <a:solidFill>
                  <a:srgbClr val="05177A"/>
                </a:solidFill>
                <a:latin typeface="Arial" panose="020B0604020202020204" pitchFamily="34" charset="0"/>
                <a:cs typeface="Arial" panose="020B0604020202020204" pitchFamily="34" charset="0"/>
              </a:rPr>
              <a:t>gegenseitig verbessern. Z.B. Rückmeldung von neuen Fehler an die FMEA aus dem 8D-Report.</a:t>
            </a:r>
          </a:p>
          <a:p>
            <a:endParaRPr lang="de-DE" sz="1200" dirty="0">
              <a:solidFill>
                <a:srgbClr val="05177A"/>
              </a:solidFill>
              <a:latin typeface="Arial" panose="020B0604020202020204" pitchFamily="34" charset="0"/>
              <a:cs typeface="Arial" panose="020B0604020202020204" pitchFamily="34" charset="0"/>
            </a:endParaRPr>
          </a:p>
          <a:p>
            <a:endParaRPr lang="de-DE" sz="1400" dirty="0">
              <a:solidFill>
                <a:srgbClr val="05177B"/>
              </a:solidFill>
              <a:latin typeface="Arial" panose="020B0604020202020204" pitchFamily="34" charset="0"/>
              <a:cs typeface="Arial" panose="020B0604020202020204" pitchFamily="34" charset="0"/>
            </a:endParaRPr>
          </a:p>
          <a:p>
            <a:r>
              <a:rPr lang="de-DE" sz="1400" dirty="0">
                <a:solidFill>
                  <a:srgbClr val="05177B"/>
                </a:solidFill>
                <a:latin typeface="Arial" panose="020B0604020202020204" pitchFamily="34" charset="0"/>
                <a:cs typeface="Arial" panose="020B0604020202020204" pitchFamily="34" charset="0"/>
              </a:rPr>
              <a:t>PDAP Kunden nutzen den Informationsaustausch mit Zulieferern </a:t>
            </a:r>
          </a:p>
          <a:p>
            <a:endParaRPr lang="de-DE" sz="1400" dirty="0">
              <a:solidFill>
                <a:srgbClr val="05177A"/>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16"/>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Mit uns auf dem Weg der digitalen Vernetzung</a:t>
            </a:r>
          </a:p>
        </p:txBody>
      </p:sp>
      <p:pic>
        <p:nvPicPr>
          <p:cNvPr id="15" name="Grafik 14">
            <a:hlinkClick r:id="rId4"/>
            <a:extLst>
              <a:ext uri="{FF2B5EF4-FFF2-40B4-BE49-F238E27FC236}">
                <a16:creationId xmlns:a16="http://schemas.microsoft.com/office/drawing/2014/main" id="{83A720B2-CE64-4D1F-81B3-61D506C5F2CB}"/>
              </a:ext>
            </a:extLst>
          </p:cNvPr>
          <p:cNvPicPr>
            <a:picLocks noChangeAspect="1"/>
          </p:cNvPicPr>
          <p:nvPr/>
        </p:nvPicPr>
        <p:blipFill>
          <a:blip r:embed="rId5"/>
          <a:stretch>
            <a:fillRect/>
          </a:stretch>
        </p:blipFill>
        <p:spPr>
          <a:xfrm>
            <a:off x="1387490" y="3015890"/>
            <a:ext cx="2338175" cy="32934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Grafik 15">
            <a:extLst>
              <a:ext uri="{FF2B5EF4-FFF2-40B4-BE49-F238E27FC236}">
                <a16:creationId xmlns:a16="http://schemas.microsoft.com/office/drawing/2014/main" id="{B41E6067-3E1C-42AF-B81A-545E6E86906D}"/>
              </a:ext>
            </a:extLst>
          </p:cNvPr>
          <p:cNvPicPr>
            <a:picLocks noChangeAspect="1"/>
          </p:cNvPicPr>
          <p:nvPr/>
        </p:nvPicPr>
        <p:blipFill>
          <a:blip r:embed="rId6"/>
          <a:stretch>
            <a:fillRect/>
          </a:stretch>
        </p:blipFill>
        <p:spPr>
          <a:xfrm>
            <a:off x="4259055" y="2954204"/>
            <a:ext cx="2875050" cy="1746511"/>
          </a:xfrm>
          <a:prstGeom prst="rect">
            <a:avLst/>
          </a:prstGeom>
        </p:spPr>
      </p:pic>
      <p:cxnSp>
        <p:nvCxnSpPr>
          <p:cNvPr id="19" name="Gerade Verbindung mit Pfeil 18">
            <a:extLst>
              <a:ext uri="{FF2B5EF4-FFF2-40B4-BE49-F238E27FC236}">
                <a16:creationId xmlns:a16="http://schemas.microsoft.com/office/drawing/2014/main" id="{D1BBCDF9-F042-40C8-A5A7-9DFFE5F23664}"/>
              </a:ext>
            </a:extLst>
          </p:cNvPr>
          <p:cNvCxnSpPr/>
          <p:nvPr/>
        </p:nvCxnSpPr>
        <p:spPr>
          <a:xfrm>
            <a:off x="3324386" y="3262858"/>
            <a:ext cx="1149700" cy="589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0" name="Grafik 19">
            <a:extLst>
              <a:ext uri="{FF2B5EF4-FFF2-40B4-BE49-F238E27FC236}">
                <a16:creationId xmlns:a16="http://schemas.microsoft.com/office/drawing/2014/main" id="{6FBF2980-6897-4472-849C-7D4083CD47F7}"/>
              </a:ext>
            </a:extLst>
          </p:cNvPr>
          <p:cNvPicPr>
            <a:picLocks noChangeAspect="1"/>
          </p:cNvPicPr>
          <p:nvPr/>
        </p:nvPicPr>
        <p:blipFill>
          <a:blip r:embed="rId7"/>
          <a:stretch>
            <a:fillRect/>
          </a:stretch>
        </p:blipFill>
        <p:spPr>
          <a:xfrm>
            <a:off x="3877923" y="4266649"/>
            <a:ext cx="2916875" cy="1907305"/>
          </a:xfrm>
          <a:prstGeom prst="rect">
            <a:avLst/>
          </a:prstGeom>
        </p:spPr>
      </p:pic>
      <p:cxnSp>
        <p:nvCxnSpPr>
          <p:cNvPr id="21" name="Gerade Verbindung mit Pfeil 20">
            <a:extLst>
              <a:ext uri="{FF2B5EF4-FFF2-40B4-BE49-F238E27FC236}">
                <a16:creationId xmlns:a16="http://schemas.microsoft.com/office/drawing/2014/main" id="{51222940-5DFC-4171-BE3A-271ACACBBF73}"/>
              </a:ext>
            </a:extLst>
          </p:cNvPr>
          <p:cNvCxnSpPr/>
          <p:nvPr/>
        </p:nvCxnSpPr>
        <p:spPr>
          <a:xfrm>
            <a:off x="3324386" y="3321835"/>
            <a:ext cx="1533517" cy="24180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4" name="Picture 2" descr="Ähnliches Fo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3000" y="2860047"/>
            <a:ext cx="1495318" cy="132636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pieren 24">
            <a:extLst>
              <a:ext uri="{FF2B5EF4-FFF2-40B4-BE49-F238E27FC236}">
                <a16:creationId xmlns:a16="http://schemas.microsoft.com/office/drawing/2014/main" id="{0A53E314-4A16-464E-A17B-0F33C7D57742}"/>
              </a:ext>
            </a:extLst>
          </p:cNvPr>
          <p:cNvGrpSpPr/>
          <p:nvPr/>
        </p:nvGrpSpPr>
        <p:grpSpPr>
          <a:xfrm>
            <a:off x="1468691" y="4248453"/>
            <a:ext cx="2617734" cy="1699026"/>
            <a:chOff x="0" y="0"/>
            <a:chExt cx="3782786" cy="2837090"/>
          </a:xfrm>
        </p:grpSpPr>
        <p:pic>
          <p:nvPicPr>
            <p:cNvPr id="26" name="Grafik 25">
              <a:extLst>
                <a:ext uri="{FF2B5EF4-FFF2-40B4-BE49-F238E27FC236}">
                  <a16:creationId xmlns:a16="http://schemas.microsoft.com/office/drawing/2014/main" id="{2635C291-82DD-4D82-98C3-37B1966AEC3D}"/>
                </a:ext>
              </a:extLst>
            </p:cNvPr>
            <p:cNvPicPr>
              <a:picLocks noChangeAspect="1"/>
            </p:cNvPicPr>
            <p:nvPr/>
          </p:nvPicPr>
          <p:blipFill>
            <a:blip r:embed="rId9">
              <a:clrChange>
                <a:clrFrom>
                  <a:srgbClr val="0000FF"/>
                </a:clrFrom>
                <a:clrTo>
                  <a:srgbClr val="0000FF">
                    <a:alpha val="0"/>
                  </a:srgbClr>
                </a:clrTo>
              </a:clrChange>
            </a:blip>
            <a:stretch>
              <a:fillRect/>
            </a:stretch>
          </p:blipFill>
          <p:spPr>
            <a:xfrm>
              <a:off x="0" y="0"/>
              <a:ext cx="3782786" cy="2837090"/>
            </a:xfrm>
            <a:prstGeom prst="rect">
              <a:avLst/>
            </a:prstGeom>
          </p:spPr>
        </p:pic>
        <p:pic>
          <p:nvPicPr>
            <p:cNvPr id="27" name="Grafik 26">
              <a:extLst>
                <a:ext uri="{FF2B5EF4-FFF2-40B4-BE49-F238E27FC236}">
                  <a16:creationId xmlns:a16="http://schemas.microsoft.com/office/drawing/2014/main" id="{4468122B-A45A-45A0-B793-3130E3921445}"/>
                </a:ext>
              </a:extLst>
            </p:cNvPr>
            <p:cNvPicPr>
              <a:picLocks noChangeAspect="1"/>
            </p:cNvPicPr>
            <p:nvPr/>
          </p:nvPicPr>
          <p:blipFill>
            <a:blip r:embed="rId10"/>
            <a:stretch>
              <a:fillRect/>
            </a:stretch>
          </p:blipFill>
          <p:spPr>
            <a:xfrm>
              <a:off x="340179" y="421823"/>
              <a:ext cx="1523999" cy="1564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3837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1" name="Rechteck 10"/>
          <p:cNvSpPr/>
          <p:nvPr/>
        </p:nvSpPr>
        <p:spPr>
          <a:xfrm>
            <a:off x="1043608" y="2276872"/>
            <a:ext cx="7721112" cy="4248472"/>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1115616" y="1825079"/>
            <a:ext cx="7632848" cy="307777"/>
          </a:xfrm>
          <a:prstGeom prst="rect">
            <a:avLst/>
          </a:prstGeom>
          <a:noFill/>
        </p:spPr>
        <p:txBody>
          <a:bodyPr wrap="square" rtlCol="0">
            <a:spAutoFit/>
          </a:bodyPr>
          <a:lstStyle/>
          <a:p>
            <a:r>
              <a:rPr lang="de-DE" sz="1400" dirty="0">
                <a:solidFill>
                  <a:srgbClr val="05177A"/>
                </a:solidFill>
              </a:rPr>
              <a:t>Referenzauszug</a:t>
            </a:r>
            <a:endParaRPr lang="de-DE" sz="1400" b="1" dirty="0">
              <a:solidFill>
                <a:srgbClr val="05177A"/>
              </a:solidFill>
            </a:endParaRPr>
          </a:p>
        </p:txBody>
      </p:sp>
      <p:sp>
        <p:nvSpPr>
          <p:cNvPr id="9" name="Rechteck 8"/>
          <p:cNvSpPr/>
          <p:nvPr/>
        </p:nvSpPr>
        <p:spPr>
          <a:xfrm>
            <a:off x="1691680" y="1988840"/>
            <a:ext cx="3456384" cy="4985980"/>
          </a:xfrm>
          <a:prstGeom prst="rect">
            <a:avLst/>
          </a:prstGeom>
        </p:spPr>
        <p:txBody>
          <a:bodyPr wrap="square">
            <a:spAutoFit/>
          </a:bodyPr>
          <a:lstStyle/>
          <a:p>
            <a:r>
              <a:rPr lang="de-DE" dirty="0"/>
              <a:t>            </a:t>
            </a:r>
            <a:endParaRPr lang="de-DE" sz="1200" dirty="0">
              <a:ea typeface="Verdana" pitchFamily="34" charset="0"/>
              <a:cs typeface="Verdana" pitchFamily="34" charset="0"/>
            </a:endParaRPr>
          </a:p>
          <a:p>
            <a:pPr marL="171450" indent="-171450">
              <a:lnSpc>
                <a:spcPct val="150000"/>
              </a:lnSpc>
              <a:buFont typeface="Webdings"/>
              <a:buChar char="4"/>
            </a:pPr>
            <a:r>
              <a:rPr lang="de-DE" sz="1200" b="1" dirty="0">
                <a:solidFill>
                  <a:srgbClr val="05177A"/>
                </a:solidFill>
                <a:cs typeface="Arial" pitchFamily="34" charset="0"/>
                <a:sym typeface="Webdings"/>
              </a:rPr>
              <a:t>ZF Friedrichshafen AG</a:t>
            </a:r>
          </a:p>
          <a:p>
            <a:pPr>
              <a:lnSpc>
                <a:spcPct val="150000"/>
              </a:lnSpc>
            </a:pPr>
            <a:r>
              <a:rPr lang="de-DE" sz="1200" dirty="0">
                <a:solidFill>
                  <a:srgbClr val="05177A"/>
                </a:solidFill>
                <a:ea typeface="Verdana" pitchFamily="34" charset="0"/>
                <a:cs typeface="Arial" pitchFamily="34" charset="0"/>
                <a:sym typeface="Webdings"/>
              </a:rPr>
              <a:t>     Internationale Konzernlizenz</a:t>
            </a:r>
          </a:p>
          <a:p>
            <a:pPr>
              <a:lnSpc>
                <a:spcPct val="150000"/>
              </a:lnSpc>
            </a:pPr>
            <a:r>
              <a:rPr lang="de-DE" sz="1200" dirty="0">
                <a:solidFill>
                  <a:srgbClr val="05177A"/>
                </a:solidFill>
                <a:ea typeface="Verdana" pitchFamily="34" charset="0"/>
                <a:cs typeface="Arial" pitchFamily="34" charset="0"/>
                <a:sym typeface="Webdings"/>
              </a:rPr>
              <a:t>     Automobilzuliefererindustrie</a:t>
            </a:r>
          </a:p>
          <a:p>
            <a:pPr>
              <a:lnSpc>
                <a:spcPct val="150000"/>
              </a:lnSpc>
            </a:pPr>
            <a:endParaRPr lang="de-DE" sz="1200" dirty="0">
              <a:solidFill>
                <a:srgbClr val="05177A"/>
              </a:solidFill>
              <a:ea typeface="Verdana" pitchFamily="34" charset="0"/>
              <a:cs typeface="Verdana" pitchFamily="34" charset="0"/>
            </a:endParaRPr>
          </a:p>
          <a:p>
            <a:pPr indent="-171450">
              <a:lnSpc>
                <a:spcPct val="150000"/>
              </a:lnSpc>
              <a:buFont typeface="Webdings"/>
              <a:buChar char="4"/>
            </a:pPr>
            <a:r>
              <a:rPr lang="de-DE" sz="1200" b="1" dirty="0">
                <a:solidFill>
                  <a:srgbClr val="05177A"/>
                </a:solidFill>
                <a:cs typeface="Arial" pitchFamily="34" charset="0"/>
              </a:rPr>
              <a:t>SOKRATHERM</a:t>
            </a:r>
            <a:r>
              <a:rPr lang="de-DE" sz="1000" dirty="0">
                <a:latin typeface="Arial" panose="020B0604020202020204" pitchFamily="34" charset="0"/>
                <a:cs typeface="Arial" panose="020B0604020202020204" pitchFamily="34" charset="0"/>
              </a:rPr>
              <a:t> </a:t>
            </a:r>
            <a:r>
              <a:rPr lang="de-DE" sz="1200" b="1" dirty="0">
                <a:solidFill>
                  <a:srgbClr val="05177A"/>
                </a:solidFill>
                <a:cs typeface="Arial" pitchFamily="34" charset="0"/>
              </a:rPr>
              <a:t>GmbH</a:t>
            </a:r>
          </a:p>
          <a:p>
            <a:pPr>
              <a:lnSpc>
                <a:spcPct val="150000"/>
              </a:lnSpc>
            </a:pPr>
            <a:r>
              <a:rPr lang="de-DE" sz="1200" dirty="0">
                <a:solidFill>
                  <a:srgbClr val="05177A"/>
                </a:solidFill>
                <a:ea typeface="Verdana" pitchFamily="34" charset="0"/>
                <a:cs typeface="Arial" pitchFamily="34" charset="0"/>
              </a:rPr>
              <a:t>     Energie- und Wärmetechnik</a:t>
            </a:r>
            <a:r>
              <a:rPr lang="de-DE" sz="1200" dirty="0">
                <a:solidFill>
                  <a:srgbClr val="05177A"/>
                </a:solidFill>
                <a:ea typeface="Verdana" pitchFamily="34" charset="0"/>
                <a:cs typeface="Arial" pitchFamily="34" charset="0"/>
                <a:sym typeface="Webdings"/>
              </a:rPr>
              <a:t>    </a:t>
            </a:r>
          </a:p>
          <a:p>
            <a:pPr>
              <a:lnSpc>
                <a:spcPct val="150000"/>
              </a:lnSpc>
            </a:pPr>
            <a:r>
              <a:rPr lang="de-DE" sz="1200" dirty="0">
                <a:solidFill>
                  <a:srgbClr val="05177A"/>
                </a:solidFill>
                <a:ea typeface="Verdana" pitchFamily="34" charset="0"/>
                <a:cs typeface="Arial" pitchFamily="34" charset="0"/>
                <a:sym typeface="Webdings"/>
              </a:rPr>
              <a:t>     dezentrale Energieversorgung</a:t>
            </a:r>
            <a:r>
              <a:rPr lang="de-DE" sz="1200" dirty="0">
                <a:solidFill>
                  <a:srgbClr val="05177A"/>
                </a:solidFill>
                <a:ea typeface="Verdana" pitchFamily="34" charset="0"/>
                <a:cs typeface="Arial" pitchFamily="34" charset="0"/>
              </a:rPr>
              <a:t>   </a:t>
            </a:r>
          </a:p>
          <a:p>
            <a:pPr>
              <a:lnSpc>
                <a:spcPct val="150000"/>
              </a:lnSpc>
            </a:pPr>
            <a:endParaRPr lang="de-DE" sz="1200" dirty="0">
              <a:solidFill>
                <a:srgbClr val="05177A"/>
              </a:solidFill>
            </a:endParaRPr>
          </a:p>
          <a:p>
            <a:pPr marL="171450" indent="-171450">
              <a:lnSpc>
                <a:spcPct val="150000"/>
              </a:lnSpc>
              <a:buFont typeface="Webdings"/>
              <a:buChar char="4"/>
            </a:pPr>
            <a:r>
              <a:rPr lang="de-DE" sz="1200" b="1" dirty="0">
                <a:solidFill>
                  <a:srgbClr val="05177A"/>
                </a:solidFill>
                <a:cs typeface="Arial" pitchFamily="34" charset="0"/>
                <a:sym typeface="Webdings"/>
              </a:rPr>
              <a:t>Dometic Group</a:t>
            </a:r>
          </a:p>
          <a:p>
            <a:pPr>
              <a:lnSpc>
                <a:spcPct val="150000"/>
              </a:lnSpc>
            </a:pPr>
            <a:r>
              <a:rPr lang="de-DE" sz="1200" dirty="0">
                <a:solidFill>
                  <a:srgbClr val="05177A"/>
                </a:solidFill>
                <a:cs typeface="Arial" pitchFamily="34" charset="0"/>
                <a:sym typeface="Webdings"/>
              </a:rPr>
              <a:t>     Verschiedene Standorte</a:t>
            </a:r>
          </a:p>
          <a:p>
            <a:pPr>
              <a:lnSpc>
                <a:spcPct val="150000"/>
              </a:lnSpc>
            </a:pPr>
            <a:r>
              <a:rPr lang="de-DE" sz="1200" dirty="0">
                <a:solidFill>
                  <a:srgbClr val="05177A"/>
                </a:solidFill>
                <a:cs typeface="Arial" pitchFamily="34" charset="0"/>
                <a:sym typeface="Webdings"/>
              </a:rPr>
              <a:t>     Produzent von Automobilzubehör</a:t>
            </a:r>
          </a:p>
          <a:p>
            <a:pPr>
              <a:lnSpc>
                <a:spcPct val="150000"/>
              </a:lnSpc>
            </a:pPr>
            <a:r>
              <a:rPr lang="de-DE" sz="1200" dirty="0">
                <a:solidFill>
                  <a:srgbClr val="05177A"/>
                </a:solidFill>
                <a:cs typeface="Arial" pitchFamily="34" charset="0"/>
              </a:rPr>
              <a:t>  </a:t>
            </a:r>
            <a:endParaRPr lang="de-DE" sz="1200" dirty="0">
              <a:solidFill>
                <a:srgbClr val="05177A"/>
              </a:solidFill>
            </a:endParaRPr>
          </a:p>
          <a:p>
            <a:pPr marL="171450" indent="-171450">
              <a:lnSpc>
                <a:spcPct val="150000"/>
              </a:lnSpc>
              <a:buFont typeface="Webdings"/>
              <a:buChar char="4"/>
            </a:pPr>
            <a:r>
              <a:rPr lang="de-DE" sz="1200" b="1" dirty="0">
                <a:solidFill>
                  <a:srgbClr val="05177A"/>
                </a:solidFill>
                <a:cs typeface="Arial" pitchFamily="34" charset="0"/>
                <a:sym typeface="Webdings"/>
              </a:rPr>
              <a:t>2E Mechatronic</a:t>
            </a:r>
          </a:p>
          <a:p>
            <a:pPr>
              <a:lnSpc>
                <a:spcPct val="150000"/>
              </a:lnSpc>
            </a:pPr>
            <a:r>
              <a:rPr lang="de-DE" sz="1200" dirty="0">
                <a:solidFill>
                  <a:srgbClr val="05177A"/>
                </a:solidFill>
                <a:cs typeface="Arial" pitchFamily="34" charset="0"/>
                <a:sym typeface="Webdings"/>
              </a:rPr>
              <a:t>     MID-Technologie und Sensoren</a:t>
            </a:r>
            <a:r>
              <a:rPr lang="de-DE" sz="1200" dirty="0">
                <a:solidFill>
                  <a:srgbClr val="05177A"/>
                </a:solidFill>
                <a:cs typeface="Arial" pitchFamily="34" charset="0"/>
              </a:rPr>
              <a:t>    </a:t>
            </a:r>
            <a:endParaRPr lang="de-DE" sz="1200" dirty="0">
              <a:solidFill>
                <a:srgbClr val="05177A"/>
              </a:solidFill>
            </a:endParaRPr>
          </a:p>
          <a:p>
            <a:endParaRPr lang="de-DE" sz="1400" dirty="0">
              <a:solidFill>
                <a:schemeClr val="tx2">
                  <a:lumMod val="75000"/>
                </a:schemeClr>
              </a:solidFill>
              <a:latin typeface="+mn-lt"/>
            </a:endParaRPr>
          </a:p>
          <a:p>
            <a:pPr marL="342900" indent="-342900">
              <a:buFont typeface="Wingdings" pitchFamily="2" charset="2"/>
              <a:buChar char="§"/>
            </a:pPr>
            <a:endParaRPr lang="de-DE" sz="1400" dirty="0">
              <a:solidFill>
                <a:schemeClr val="tx2">
                  <a:lumMod val="75000"/>
                </a:schemeClr>
              </a:solidFill>
              <a:latin typeface="+mn-lt"/>
            </a:endParaRPr>
          </a:p>
          <a:p>
            <a:endParaRPr lang="de-DE" sz="2000" dirty="0">
              <a:solidFill>
                <a:schemeClr val="tx2">
                  <a:lumMod val="75000"/>
                </a:schemeClr>
              </a:solidFill>
              <a:latin typeface="+mn-lt"/>
            </a:endParaRPr>
          </a:p>
        </p:txBody>
      </p:sp>
      <p:sp>
        <p:nvSpPr>
          <p:cNvPr id="7" name="Rechteck 6"/>
          <p:cNvSpPr/>
          <p:nvPr/>
        </p:nvSpPr>
        <p:spPr>
          <a:xfrm>
            <a:off x="5436096" y="1988840"/>
            <a:ext cx="3888432" cy="5324535"/>
          </a:xfrm>
          <a:prstGeom prst="rect">
            <a:avLst/>
          </a:prstGeom>
        </p:spPr>
        <p:txBody>
          <a:bodyPr wrap="square">
            <a:spAutoFit/>
          </a:bodyPr>
          <a:lstStyle/>
          <a:p>
            <a:r>
              <a:rPr lang="de-DE" dirty="0"/>
              <a:t>            </a:t>
            </a:r>
            <a:endParaRPr lang="de-DE" sz="1200" dirty="0">
              <a:ea typeface="Verdana" pitchFamily="34" charset="0"/>
              <a:cs typeface="Verdana" pitchFamily="34" charset="0"/>
            </a:endParaRPr>
          </a:p>
          <a:p>
            <a:pPr marL="171450" indent="-171450">
              <a:lnSpc>
                <a:spcPct val="150000"/>
              </a:lnSpc>
              <a:buFont typeface="Webdings"/>
              <a:buChar char="4"/>
            </a:pPr>
            <a:r>
              <a:rPr lang="de-DE" sz="1200" b="1" dirty="0">
                <a:solidFill>
                  <a:srgbClr val="05177A"/>
                </a:solidFill>
                <a:cs typeface="Arial" pitchFamily="34" charset="0"/>
                <a:sym typeface="Webdings"/>
              </a:rPr>
              <a:t>Schwartauer Werke</a:t>
            </a:r>
          </a:p>
          <a:p>
            <a:pPr>
              <a:lnSpc>
                <a:spcPct val="150000"/>
              </a:lnSpc>
            </a:pPr>
            <a:r>
              <a:rPr lang="de-DE" sz="1200" dirty="0">
                <a:solidFill>
                  <a:srgbClr val="05177A"/>
                </a:solidFill>
                <a:cs typeface="Arial" pitchFamily="34" charset="0"/>
                <a:sym typeface="Webdings"/>
              </a:rPr>
              <a:t>     Prozess- und Datenmanagement</a:t>
            </a:r>
            <a:br>
              <a:rPr lang="de-DE" sz="1200" dirty="0">
                <a:solidFill>
                  <a:srgbClr val="05177A"/>
                </a:solidFill>
                <a:cs typeface="Arial" pitchFamily="34" charset="0"/>
                <a:sym typeface="Webdings"/>
              </a:rPr>
            </a:br>
            <a:r>
              <a:rPr lang="de-DE" sz="1200" dirty="0">
                <a:solidFill>
                  <a:srgbClr val="05177A"/>
                </a:solidFill>
                <a:cs typeface="Arial" pitchFamily="34" charset="0"/>
                <a:sym typeface="Webdings"/>
              </a:rPr>
              <a:t>     Lebensmittelindustrie</a:t>
            </a:r>
            <a:r>
              <a:rPr lang="de-DE" sz="1200" dirty="0">
                <a:solidFill>
                  <a:srgbClr val="05177A"/>
                </a:solidFill>
                <a:cs typeface="Arial" pitchFamily="34" charset="0"/>
              </a:rPr>
              <a:t>  </a:t>
            </a:r>
          </a:p>
          <a:p>
            <a:pPr>
              <a:lnSpc>
                <a:spcPct val="150000"/>
              </a:lnSpc>
            </a:pPr>
            <a:r>
              <a:rPr lang="de-DE" sz="1200" dirty="0">
                <a:solidFill>
                  <a:srgbClr val="05177A"/>
                </a:solidFill>
                <a:ea typeface="Verdana" pitchFamily="34" charset="0"/>
                <a:cs typeface="Arial" pitchFamily="34" charset="0"/>
              </a:rPr>
              <a:t>    </a:t>
            </a:r>
            <a:endParaRPr lang="de-DE" sz="1200" dirty="0">
              <a:solidFill>
                <a:srgbClr val="05177A"/>
              </a:solidFill>
            </a:endParaRPr>
          </a:p>
          <a:p>
            <a:pPr marL="171450" indent="-171450">
              <a:lnSpc>
                <a:spcPct val="150000"/>
              </a:lnSpc>
              <a:buFont typeface="Webdings"/>
              <a:buChar char="4"/>
            </a:pPr>
            <a:r>
              <a:rPr lang="de-DE" sz="1200" b="1" dirty="0">
                <a:solidFill>
                  <a:srgbClr val="05177A"/>
                </a:solidFill>
                <a:cs typeface="Arial" pitchFamily="34" charset="0"/>
                <a:sym typeface="Webdings"/>
              </a:rPr>
              <a:t>GPE Group</a:t>
            </a:r>
          </a:p>
          <a:p>
            <a:pPr>
              <a:lnSpc>
                <a:spcPct val="150000"/>
              </a:lnSpc>
            </a:pPr>
            <a:r>
              <a:rPr lang="de-DE" sz="1200" dirty="0">
                <a:solidFill>
                  <a:srgbClr val="05177A"/>
                </a:solidFill>
                <a:cs typeface="Arial" pitchFamily="34" charset="0"/>
                <a:sym typeface="Webdings"/>
              </a:rPr>
              <a:t>     Medizintechnik-Komponenten</a:t>
            </a:r>
          </a:p>
          <a:p>
            <a:pPr>
              <a:lnSpc>
                <a:spcPct val="150000"/>
              </a:lnSpc>
            </a:pPr>
            <a:r>
              <a:rPr lang="de-DE" sz="1200" dirty="0">
                <a:solidFill>
                  <a:srgbClr val="05177A"/>
                </a:solidFill>
                <a:cs typeface="Arial" pitchFamily="34" charset="0"/>
                <a:sym typeface="Webdings"/>
              </a:rPr>
              <a:t>     Systemlieferant</a:t>
            </a:r>
          </a:p>
          <a:p>
            <a:pPr>
              <a:lnSpc>
                <a:spcPct val="150000"/>
              </a:lnSpc>
            </a:pPr>
            <a:endParaRPr lang="de-DE" sz="1200" dirty="0">
              <a:solidFill>
                <a:srgbClr val="05177A"/>
              </a:solidFill>
            </a:endParaRPr>
          </a:p>
          <a:p>
            <a:pPr marL="171450" indent="-171450">
              <a:lnSpc>
                <a:spcPct val="150000"/>
              </a:lnSpc>
              <a:buFont typeface="Webdings"/>
              <a:buChar char="4"/>
            </a:pPr>
            <a:r>
              <a:rPr lang="de-DE" sz="1200" b="1" dirty="0">
                <a:solidFill>
                  <a:srgbClr val="05177A"/>
                </a:solidFill>
                <a:cs typeface="Arial" pitchFamily="34" charset="0"/>
                <a:sym typeface="Webdings"/>
              </a:rPr>
              <a:t>Cherry</a:t>
            </a:r>
          </a:p>
          <a:p>
            <a:pPr>
              <a:lnSpc>
                <a:spcPct val="150000"/>
              </a:lnSpc>
            </a:pPr>
            <a:r>
              <a:rPr lang="de-DE" sz="1200" dirty="0">
                <a:solidFill>
                  <a:srgbClr val="05177A"/>
                </a:solidFill>
                <a:cs typeface="Arial" pitchFamily="34" charset="0"/>
                <a:sym typeface="Webdings"/>
              </a:rPr>
              <a:t>     Standortlizenz</a:t>
            </a:r>
          </a:p>
          <a:p>
            <a:pPr>
              <a:lnSpc>
                <a:spcPct val="150000"/>
              </a:lnSpc>
            </a:pPr>
            <a:r>
              <a:rPr lang="de-DE" sz="1200" dirty="0">
                <a:solidFill>
                  <a:srgbClr val="05177A"/>
                </a:solidFill>
                <a:cs typeface="Arial" pitchFamily="34" charset="0"/>
                <a:sym typeface="Webdings"/>
              </a:rPr>
              <a:t>     Hersteller von Computer-Peripheriegeräten</a:t>
            </a:r>
          </a:p>
          <a:p>
            <a:pPr>
              <a:lnSpc>
                <a:spcPct val="150000"/>
              </a:lnSpc>
            </a:pPr>
            <a:endParaRPr lang="de-DE" sz="1200" dirty="0">
              <a:solidFill>
                <a:srgbClr val="05177A"/>
              </a:solidFill>
              <a:cs typeface="Arial" pitchFamily="34" charset="0"/>
              <a:sym typeface="Webdings"/>
            </a:endParaRPr>
          </a:p>
          <a:p>
            <a:pPr marL="171450" indent="-171450">
              <a:lnSpc>
                <a:spcPct val="150000"/>
              </a:lnSpc>
              <a:buFont typeface="Webdings"/>
              <a:buChar char="4"/>
            </a:pPr>
            <a:r>
              <a:rPr lang="de-DE" sz="1200" b="1" dirty="0">
                <a:solidFill>
                  <a:srgbClr val="05177A"/>
                </a:solidFill>
                <a:cs typeface="Arial" pitchFamily="34" charset="0"/>
                <a:sym typeface="Webdings"/>
              </a:rPr>
              <a:t>Honeywell Fall </a:t>
            </a:r>
            <a:r>
              <a:rPr lang="de-DE" sz="1200" b="1" dirty="0" err="1">
                <a:solidFill>
                  <a:srgbClr val="05177A"/>
                </a:solidFill>
                <a:cs typeface="Arial" pitchFamily="34" charset="0"/>
                <a:sym typeface="Webdings"/>
              </a:rPr>
              <a:t>Protection</a:t>
            </a:r>
            <a:r>
              <a:rPr lang="de-DE" sz="1200" b="1" dirty="0">
                <a:solidFill>
                  <a:srgbClr val="05177A"/>
                </a:solidFill>
                <a:cs typeface="Arial" pitchFamily="34" charset="0"/>
                <a:sym typeface="Webdings"/>
              </a:rPr>
              <a:t> </a:t>
            </a:r>
          </a:p>
          <a:p>
            <a:pPr>
              <a:lnSpc>
                <a:spcPct val="150000"/>
              </a:lnSpc>
            </a:pPr>
            <a:r>
              <a:rPr lang="de-DE" sz="1200" dirty="0">
                <a:solidFill>
                  <a:srgbClr val="05177A"/>
                </a:solidFill>
                <a:cs typeface="Arial" pitchFamily="34" charset="0"/>
                <a:sym typeface="Webdings"/>
              </a:rPr>
              <a:t>     Standortlizenz</a:t>
            </a:r>
            <a:br>
              <a:rPr lang="de-DE" sz="1200" dirty="0">
                <a:solidFill>
                  <a:srgbClr val="05177A"/>
                </a:solidFill>
                <a:cs typeface="Arial" pitchFamily="34" charset="0"/>
                <a:sym typeface="Webdings"/>
              </a:rPr>
            </a:br>
            <a:r>
              <a:rPr lang="de-DE" sz="1200" dirty="0">
                <a:solidFill>
                  <a:srgbClr val="05177A"/>
                </a:solidFill>
                <a:cs typeface="Arial" pitchFamily="34" charset="0"/>
                <a:sym typeface="Webdings"/>
              </a:rPr>
              <a:t>     High Risk Absturzsicherung Systeme</a:t>
            </a:r>
            <a:endParaRPr lang="de-DE" sz="1200" dirty="0">
              <a:solidFill>
                <a:srgbClr val="05177A"/>
              </a:solidFill>
            </a:endParaRPr>
          </a:p>
          <a:p>
            <a:pPr>
              <a:lnSpc>
                <a:spcPct val="150000"/>
              </a:lnSpc>
            </a:pPr>
            <a:r>
              <a:rPr lang="de-DE" sz="1200" dirty="0">
                <a:cs typeface="Arial" pitchFamily="34" charset="0"/>
              </a:rPr>
              <a:t> </a:t>
            </a:r>
            <a:endParaRPr lang="de-DE" sz="1200" dirty="0"/>
          </a:p>
          <a:p>
            <a:pPr marL="342900" indent="-342900">
              <a:buFont typeface="Wingdings" pitchFamily="2" charset="2"/>
              <a:buChar char="§"/>
            </a:pPr>
            <a:endParaRPr lang="de-DE" sz="1400" dirty="0">
              <a:solidFill>
                <a:schemeClr val="tx2">
                  <a:lumMod val="75000"/>
                </a:schemeClr>
              </a:solidFill>
              <a:latin typeface="+mn-lt"/>
            </a:endParaRPr>
          </a:p>
          <a:p>
            <a:endParaRPr lang="de-DE" sz="2000" dirty="0">
              <a:solidFill>
                <a:schemeClr val="tx2">
                  <a:lumMod val="75000"/>
                </a:schemeClr>
              </a:solidFill>
              <a:latin typeface="+mn-lt"/>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16"/>
          <p:cNvCxnSpPr/>
          <p:nvPr/>
        </p:nvCxnSpPr>
        <p:spPr>
          <a:xfrm>
            <a:off x="971600" y="692696"/>
            <a:ext cx="302433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76999"/>
          </a:xfrm>
          <a:prstGeom prst="rect">
            <a:avLst/>
          </a:prstGeom>
        </p:spPr>
        <p:txBody>
          <a:bodyPr wrap="square">
            <a:spAutoFit/>
          </a:bodyPr>
          <a:lstStyle/>
          <a:p>
            <a:r>
              <a:rPr lang="de-DE" sz="1200" b="1" dirty="0">
                <a:solidFill>
                  <a:srgbClr val="002060"/>
                </a:solidFill>
              </a:rPr>
              <a:t>Mit uns auf dem Weg der digitalen Vernetzung</a:t>
            </a:r>
          </a:p>
        </p:txBody>
      </p:sp>
      <p:pic>
        <p:nvPicPr>
          <p:cNvPr id="3" name="Grafik 2">
            <a:extLst>
              <a:ext uri="{FF2B5EF4-FFF2-40B4-BE49-F238E27FC236}">
                <a16:creationId xmlns:a16="http://schemas.microsoft.com/office/drawing/2014/main" id="{363E7CCB-941A-4BA0-A662-8974B64A28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152" y="2420888"/>
            <a:ext cx="336712" cy="336712"/>
          </a:xfrm>
          <a:prstGeom prst="rect">
            <a:avLst/>
          </a:prstGeom>
        </p:spPr>
      </p:pic>
      <p:pic>
        <p:nvPicPr>
          <p:cNvPr id="12" name="Grafik 11">
            <a:extLst>
              <a:ext uri="{FF2B5EF4-FFF2-40B4-BE49-F238E27FC236}">
                <a16:creationId xmlns:a16="http://schemas.microsoft.com/office/drawing/2014/main" id="{8795809C-27D8-4C99-AC17-B572996A5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792" y="4365104"/>
            <a:ext cx="613888" cy="613888"/>
          </a:xfrm>
          <a:prstGeom prst="rect">
            <a:avLst/>
          </a:prstGeom>
        </p:spPr>
      </p:pic>
      <p:pic>
        <p:nvPicPr>
          <p:cNvPr id="15" name="Grafik 14">
            <a:extLst>
              <a:ext uri="{FF2B5EF4-FFF2-40B4-BE49-F238E27FC236}">
                <a16:creationId xmlns:a16="http://schemas.microsoft.com/office/drawing/2014/main" id="{514DF37B-5797-46CD-A02E-BCBBE931BD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2276" y="5744108"/>
            <a:ext cx="363588" cy="349188"/>
          </a:xfrm>
          <a:prstGeom prst="rect">
            <a:avLst/>
          </a:prstGeom>
        </p:spPr>
      </p:pic>
      <p:pic>
        <p:nvPicPr>
          <p:cNvPr id="19" name="Grafik 18">
            <a:extLst>
              <a:ext uri="{FF2B5EF4-FFF2-40B4-BE49-F238E27FC236}">
                <a16:creationId xmlns:a16="http://schemas.microsoft.com/office/drawing/2014/main" id="{E074DBAB-C11D-4BFD-9C46-5B35685B81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8376" y="2350387"/>
            <a:ext cx="430541" cy="430541"/>
          </a:xfrm>
          <a:prstGeom prst="rect">
            <a:avLst/>
          </a:prstGeom>
        </p:spPr>
      </p:pic>
      <p:pic>
        <p:nvPicPr>
          <p:cNvPr id="21" name="Grafik 20">
            <a:extLst>
              <a:ext uri="{FF2B5EF4-FFF2-40B4-BE49-F238E27FC236}">
                <a16:creationId xmlns:a16="http://schemas.microsoft.com/office/drawing/2014/main" id="{657CBF6B-3BE9-402D-AE1D-D71C8CC141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5234" y="3495905"/>
            <a:ext cx="455273" cy="166273"/>
          </a:xfrm>
          <a:prstGeom prst="rect">
            <a:avLst/>
          </a:prstGeom>
        </p:spPr>
      </p:pic>
      <p:pic>
        <p:nvPicPr>
          <p:cNvPr id="23" name="Grafik 22">
            <a:extLst>
              <a:ext uri="{FF2B5EF4-FFF2-40B4-BE49-F238E27FC236}">
                <a16:creationId xmlns:a16="http://schemas.microsoft.com/office/drawing/2014/main" id="{EBEEE3CA-49C3-4E4B-AD2A-8FAE65716E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7211" y="4365104"/>
            <a:ext cx="561706" cy="625956"/>
          </a:xfrm>
          <a:prstGeom prst="rect">
            <a:avLst/>
          </a:prstGeom>
        </p:spPr>
      </p:pic>
      <p:pic>
        <p:nvPicPr>
          <p:cNvPr id="25" name="Grafik 24">
            <a:extLst>
              <a:ext uri="{FF2B5EF4-FFF2-40B4-BE49-F238E27FC236}">
                <a16:creationId xmlns:a16="http://schemas.microsoft.com/office/drawing/2014/main" id="{81CC43C9-254E-4349-9D53-D9662B1E92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4212" y="5517232"/>
            <a:ext cx="521884" cy="521884"/>
          </a:xfrm>
          <a:prstGeom prst="rect">
            <a:avLst/>
          </a:prstGeom>
        </p:spPr>
      </p:pic>
      <p:pic>
        <p:nvPicPr>
          <p:cNvPr id="4" name="Grafik 3">
            <a:extLst>
              <a:ext uri="{FF2B5EF4-FFF2-40B4-BE49-F238E27FC236}">
                <a16:creationId xmlns:a16="http://schemas.microsoft.com/office/drawing/2014/main" id="{00BB4BA4-7973-4785-A283-BD992FDE485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7660" y="3501008"/>
            <a:ext cx="542553" cy="269106"/>
          </a:xfrm>
          <a:prstGeom prst="rect">
            <a:avLst/>
          </a:prstGeom>
        </p:spPr>
      </p:pic>
    </p:spTree>
    <p:extLst>
      <p:ext uri="{BB962C8B-B14F-4D97-AF65-F5344CB8AC3E}">
        <p14:creationId xmlns:p14="http://schemas.microsoft.com/office/powerpoint/2010/main" val="1693443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cxnSp>
        <p:nvCxnSpPr>
          <p:cNvPr id="15" name="Gerade Verbindung 14"/>
          <p:cNvCxnSpPr>
            <a:cxnSpLocks/>
          </p:cNvCxnSpPr>
          <p:nvPr/>
        </p:nvCxnSpPr>
        <p:spPr>
          <a:xfrm>
            <a:off x="971600" y="692696"/>
            <a:ext cx="3960440"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Excel- Import und Export „inkl. Zugriff auf Auswertung“</a:t>
            </a:r>
          </a:p>
        </p:txBody>
      </p:sp>
      <p:pic>
        <p:nvPicPr>
          <p:cNvPr id="6" name="Grafik 5" descr="https://lh6.googleusercontent.com/H_6W15fPtNwT98I04aYZ9XLNV0-Cr5yx3FXBMPsSdWQBMtoWP5jcjFeBU7bSGG1C7ol-UbixYNUdley_ddHTlUykNMQJI7WTDNgzvrgCvGo8BhrTgiCUJgsy30rnokjczZbZxxfW">
            <a:extLst>
              <a:ext uri="{FF2B5EF4-FFF2-40B4-BE49-F238E27FC236}">
                <a16:creationId xmlns:a16="http://schemas.microsoft.com/office/drawing/2014/main" id="{938F538B-AEAD-414C-B63B-89A814F31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631" y="1806571"/>
            <a:ext cx="7416818" cy="3244858"/>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4A80B1A5-8D43-4DD1-92AC-0BA791A47C81}"/>
              </a:ext>
            </a:extLst>
          </p:cNvPr>
          <p:cNvSpPr/>
          <p:nvPr/>
        </p:nvSpPr>
        <p:spPr>
          <a:xfrm>
            <a:off x="899592" y="1121842"/>
            <a:ext cx="6280952" cy="477054"/>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Unterstützung beim teambasiertes Arbeiten </a:t>
            </a:r>
          </a:p>
          <a:p>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Entkoppelt von der CAQ-Anwendung</a:t>
            </a:r>
          </a:p>
        </p:txBody>
      </p:sp>
      <p:pic>
        <p:nvPicPr>
          <p:cNvPr id="3" name="Grafik 2" descr="Information">
            <a:hlinkClick r:id="rId5"/>
            <a:extLst>
              <a:ext uri="{FF2B5EF4-FFF2-40B4-BE49-F238E27FC236}">
                <a16:creationId xmlns:a16="http://schemas.microsoft.com/office/drawing/2014/main" id="{D80F0929-680F-4630-9D5C-21A029B50F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2728" y="1254934"/>
            <a:ext cx="447799" cy="447799"/>
          </a:xfrm>
          <a:prstGeom prst="rect">
            <a:avLst/>
          </a:prstGeom>
        </p:spPr>
      </p:pic>
    </p:spTree>
    <p:extLst>
      <p:ext uri="{BB962C8B-B14F-4D97-AF65-F5344CB8AC3E}">
        <p14:creationId xmlns:p14="http://schemas.microsoft.com/office/powerpoint/2010/main" val="22512446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cxnSp>
        <p:nvCxnSpPr>
          <p:cNvPr id="15" name="Gerade Verbindung 14"/>
          <p:cNvCxnSpPr>
            <a:cxnSpLocks/>
          </p:cNvCxnSpPr>
          <p:nvPr/>
        </p:nvCxnSpPr>
        <p:spPr>
          <a:xfrm>
            <a:off x="971600" y="692696"/>
            <a:ext cx="3960440"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Systemreaktion zur Risikoverfolgung</a:t>
            </a:r>
          </a:p>
        </p:txBody>
      </p:sp>
      <p:pic>
        <p:nvPicPr>
          <p:cNvPr id="10" name="Grafik 9">
            <a:extLst>
              <a:ext uri="{FF2B5EF4-FFF2-40B4-BE49-F238E27FC236}">
                <a16:creationId xmlns:a16="http://schemas.microsoft.com/office/drawing/2014/main" id="{BE6F39A9-47FB-4385-88E7-C806BAE52DF2}"/>
              </a:ext>
            </a:extLst>
          </p:cNvPr>
          <p:cNvPicPr>
            <a:picLocks noChangeAspect="1"/>
          </p:cNvPicPr>
          <p:nvPr/>
        </p:nvPicPr>
        <p:blipFill>
          <a:blip r:embed="rId4"/>
          <a:stretch>
            <a:fillRect/>
          </a:stretch>
        </p:blipFill>
        <p:spPr>
          <a:xfrm>
            <a:off x="1009357" y="2921339"/>
            <a:ext cx="6148341" cy="3243965"/>
          </a:xfrm>
          <a:prstGeom prst="rect">
            <a:avLst/>
          </a:prstGeom>
        </p:spPr>
      </p:pic>
      <p:pic>
        <p:nvPicPr>
          <p:cNvPr id="11" name="Grafik 10">
            <a:extLst>
              <a:ext uri="{FF2B5EF4-FFF2-40B4-BE49-F238E27FC236}">
                <a16:creationId xmlns:a16="http://schemas.microsoft.com/office/drawing/2014/main" id="{95F9DC82-B60F-4909-BAA6-92A53FD882F0}"/>
              </a:ext>
            </a:extLst>
          </p:cNvPr>
          <p:cNvPicPr>
            <a:picLocks noChangeAspect="1"/>
          </p:cNvPicPr>
          <p:nvPr/>
        </p:nvPicPr>
        <p:blipFill>
          <a:blip r:embed="rId5"/>
          <a:stretch>
            <a:fillRect/>
          </a:stretch>
        </p:blipFill>
        <p:spPr>
          <a:xfrm>
            <a:off x="4527097" y="1884629"/>
            <a:ext cx="3607546" cy="3206088"/>
          </a:xfrm>
          <a:prstGeom prst="rect">
            <a:avLst/>
          </a:prstGeom>
        </p:spPr>
      </p:pic>
      <p:pic>
        <p:nvPicPr>
          <p:cNvPr id="12" name="Grafik 11">
            <a:hlinkClick r:id="rId6" tooltip="Reklamationsmanagement aufrufen..."/>
            <a:extLst>
              <a:ext uri="{FF2B5EF4-FFF2-40B4-BE49-F238E27FC236}">
                <a16:creationId xmlns:a16="http://schemas.microsoft.com/office/drawing/2014/main" id="{2153C64A-967B-4B67-9EE1-1AF6FDB632C8}"/>
              </a:ext>
            </a:extLst>
          </p:cNvPr>
          <p:cNvPicPr>
            <a:picLocks noChangeAspect="1"/>
          </p:cNvPicPr>
          <p:nvPr/>
        </p:nvPicPr>
        <p:blipFill>
          <a:blip r:embed="rId7"/>
          <a:stretch>
            <a:fillRect/>
          </a:stretch>
        </p:blipFill>
        <p:spPr>
          <a:xfrm>
            <a:off x="4527097" y="1862295"/>
            <a:ext cx="4365383" cy="3249785"/>
          </a:xfrm>
          <a:prstGeom prst="rect">
            <a:avLst/>
          </a:prstGeom>
        </p:spPr>
      </p:pic>
      <p:sp>
        <p:nvSpPr>
          <p:cNvPr id="16" name="Rechteck 15">
            <a:extLst>
              <a:ext uri="{FF2B5EF4-FFF2-40B4-BE49-F238E27FC236}">
                <a16:creationId xmlns:a16="http://schemas.microsoft.com/office/drawing/2014/main" id="{86BACCBB-30B5-4331-8326-DCB886AA26DC}"/>
              </a:ext>
            </a:extLst>
          </p:cNvPr>
          <p:cNvSpPr/>
          <p:nvPr/>
        </p:nvSpPr>
        <p:spPr>
          <a:xfrm>
            <a:off x="899592" y="1121842"/>
            <a:ext cx="6280952" cy="477054"/>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Automatische Maßnahmen-Initiierung bei Qualitätsrisiko </a:t>
            </a:r>
          </a:p>
          <a:p>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Unterstützung von Schnittstellen zur Reklamationsmeldung aus anderen Systemen</a:t>
            </a:r>
          </a:p>
        </p:txBody>
      </p:sp>
    </p:spTree>
    <p:extLst>
      <p:ext uri="{BB962C8B-B14F-4D97-AF65-F5344CB8AC3E}">
        <p14:creationId xmlns:p14="http://schemas.microsoft.com/office/powerpoint/2010/main" val="29440420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cxnSp>
        <p:nvCxnSpPr>
          <p:cNvPr id="15" name="Gerade Verbindung 14"/>
          <p:cNvCxnSpPr>
            <a:cxnSpLocks/>
          </p:cNvCxnSpPr>
          <p:nvPr/>
        </p:nvCxnSpPr>
        <p:spPr>
          <a:xfrm>
            <a:off x="971600" y="692696"/>
            <a:ext cx="3960440"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Systemreaktion zur Risikoverfolgung</a:t>
            </a:r>
          </a:p>
        </p:txBody>
      </p:sp>
      <p:sp>
        <p:nvSpPr>
          <p:cNvPr id="16" name="Rechteck 15">
            <a:extLst>
              <a:ext uri="{FF2B5EF4-FFF2-40B4-BE49-F238E27FC236}">
                <a16:creationId xmlns:a16="http://schemas.microsoft.com/office/drawing/2014/main" id="{86BACCBB-30B5-4331-8326-DCB886AA26DC}"/>
              </a:ext>
            </a:extLst>
          </p:cNvPr>
          <p:cNvSpPr/>
          <p:nvPr/>
        </p:nvSpPr>
        <p:spPr>
          <a:xfrm>
            <a:off x="899592" y="1121842"/>
            <a:ext cx="6280952" cy="984885"/>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Systemreaktion bei auffälligen Prüfaufträgen </a:t>
            </a:r>
            <a:b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br>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Nachverfolgung von Prüfaufträgen bei Verletzung von Eingriffsgrenzen als interne Reklamation</a:t>
            </a:r>
          </a:p>
          <a:p>
            <a:r>
              <a:rPr lang="de-DE" sz="1100" dirty="0">
                <a:solidFill>
                  <a:srgbClr val="002060"/>
                </a:solidFill>
                <a:latin typeface="Arial" panose="020B0604020202020204" pitchFamily="34" charset="0"/>
                <a:ea typeface="Tahoma" panose="020B0604030504040204" pitchFamily="34" charset="0"/>
                <a:cs typeface="Arial" panose="020B0604020202020204" pitchFamily="34" charset="0"/>
              </a:rPr>
              <a:t>( Normative Anforderungen ISO IATF 16949 )</a:t>
            </a:r>
          </a:p>
          <a:p>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a:p>
            <a:endParaRPr lang="de-DE" sz="11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pic>
        <p:nvPicPr>
          <p:cNvPr id="9" name="Grafik 8">
            <a:extLst>
              <a:ext uri="{FF2B5EF4-FFF2-40B4-BE49-F238E27FC236}">
                <a16:creationId xmlns:a16="http://schemas.microsoft.com/office/drawing/2014/main" id="{2090CC62-FFE6-4B9F-9054-DAECF2D5E196}"/>
              </a:ext>
            </a:extLst>
          </p:cNvPr>
          <p:cNvPicPr/>
          <p:nvPr/>
        </p:nvPicPr>
        <p:blipFill>
          <a:blip r:embed="rId4"/>
          <a:stretch>
            <a:fillRect/>
          </a:stretch>
        </p:blipFill>
        <p:spPr>
          <a:xfrm>
            <a:off x="1943779" y="1902778"/>
            <a:ext cx="6110833" cy="4317241"/>
          </a:xfrm>
          <a:prstGeom prst="rect">
            <a:avLst/>
          </a:prstGeom>
        </p:spPr>
      </p:pic>
      <p:pic>
        <p:nvPicPr>
          <p:cNvPr id="14" name="Grafik 13">
            <a:extLst>
              <a:ext uri="{FF2B5EF4-FFF2-40B4-BE49-F238E27FC236}">
                <a16:creationId xmlns:a16="http://schemas.microsoft.com/office/drawing/2014/main" id="{30EB4D56-838C-4A99-867D-6E7B3488F140}"/>
              </a:ext>
            </a:extLst>
          </p:cNvPr>
          <p:cNvPicPr>
            <a:picLocks noChangeAspect="1"/>
          </p:cNvPicPr>
          <p:nvPr/>
        </p:nvPicPr>
        <p:blipFill>
          <a:blip r:embed="rId5">
            <a:clrChange>
              <a:clrFrom>
                <a:srgbClr val="009400"/>
              </a:clrFrom>
              <a:clrTo>
                <a:srgbClr val="009400">
                  <a:alpha val="0"/>
                </a:srgbClr>
              </a:clrTo>
            </a:clrChange>
          </a:blip>
          <a:stretch>
            <a:fillRect/>
          </a:stretch>
        </p:blipFill>
        <p:spPr>
          <a:xfrm>
            <a:off x="1188568" y="3584768"/>
            <a:ext cx="5739796" cy="2580536"/>
          </a:xfrm>
          <a:prstGeom prst="rect">
            <a:avLst/>
          </a:prstGeom>
        </p:spPr>
      </p:pic>
    </p:spTree>
    <p:extLst>
      <p:ext uri="{BB962C8B-B14F-4D97-AF65-F5344CB8AC3E}">
        <p14:creationId xmlns:p14="http://schemas.microsoft.com/office/powerpoint/2010/main" val="28706881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7" name="Rechteck 126"/>
          <p:cNvSpPr/>
          <p:nvPr/>
        </p:nvSpPr>
        <p:spPr>
          <a:xfrm>
            <a:off x="590617" y="2066071"/>
            <a:ext cx="8174104" cy="4464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sp>
        <p:nvSpPr>
          <p:cNvPr id="30" name="Shape 91">
            <a:extLst>
              <a:ext uri="{FF2B5EF4-FFF2-40B4-BE49-F238E27FC236}">
                <a16:creationId xmlns:a16="http://schemas.microsoft.com/office/drawing/2014/main" id="{736D5675-2D93-4EA8-B1DE-BDC42A67FF93}"/>
              </a:ext>
            </a:extLst>
          </p:cNvPr>
          <p:cNvSpPr txBox="1">
            <a:spLocks/>
          </p:cNvSpPr>
          <p:nvPr/>
        </p:nvSpPr>
        <p:spPr>
          <a:xfrm>
            <a:off x="5473923" y="2621230"/>
            <a:ext cx="2626469" cy="2800767"/>
          </a:xfrm>
          <a:prstGeom prst="rect">
            <a:avLst/>
          </a:prstGeom>
        </p:spPr>
        <p:txBody>
          <a:bodyPr wrap="square">
            <a:spAutoFit/>
          </a:bodyPr>
          <a:lstStyle>
            <a:defPPr>
              <a:defRPr lang="de-DE"/>
            </a:defPPr>
            <a:lvl1pPr>
              <a:defRPr sz="14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de-DE" sz="1200" b="0" dirty="0"/>
              <a:t>Prozesse nicht nur  beherrschen, sondern auch bewerten </a:t>
            </a:r>
          </a:p>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r>
              <a:rPr lang="de-DE" sz="1200" b="0" dirty="0"/>
              <a:t>Prozesslenkung und Analyse</a:t>
            </a:r>
          </a:p>
          <a:p>
            <a:pPr marL="285750" indent="-285750">
              <a:buFont typeface="Arial" panose="020B0604020202020204" pitchFamily="34" charset="0"/>
              <a:buChar char="•"/>
            </a:pPr>
            <a:endParaRPr lang="de-DE" sz="1200" b="0" dirty="0"/>
          </a:p>
          <a:p>
            <a:pPr marL="285750" indent="-285750">
              <a:buFont typeface="Arial" panose="020B0604020202020204" pitchFamily="34" charset="0"/>
              <a:buChar char="•"/>
            </a:pPr>
            <a:r>
              <a:rPr lang="de-DE" sz="1200" b="0" dirty="0"/>
              <a:t>Newsletter mit smarten und </a:t>
            </a:r>
            <a:r>
              <a:rPr lang="de-DE" sz="1200" b="0" dirty="0" err="1"/>
              <a:t>praxisrelvanten</a:t>
            </a:r>
            <a:r>
              <a:rPr lang="de-DE" sz="1200" b="0" dirty="0"/>
              <a:t> Beiträgen </a:t>
            </a:r>
            <a:br>
              <a:rPr lang="de-DE" sz="1200" b="0" dirty="0"/>
            </a:br>
            <a:r>
              <a:rPr lang="de-DE" sz="1200" b="0" dirty="0">
                <a:hlinkClick r:id="rId5"/>
              </a:rPr>
              <a:t>https://www.pdap.de/pdap-caq-newsletter-anmeldung/</a:t>
            </a:r>
            <a:endParaRPr lang="de-DE" sz="1200" b="0" dirty="0"/>
          </a:p>
          <a:p>
            <a:r>
              <a:rPr lang="de-DE" sz="1200" b="0" dirty="0"/>
              <a:t>       </a:t>
            </a:r>
          </a:p>
          <a:p>
            <a:endParaRPr lang="de-DE" sz="1200" b="0" dirty="0"/>
          </a:p>
          <a:p>
            <a:pPr marL="285750" indent="-285750">
              <a:buFont typeface="Arial" panose="020B0604020202020204" pitchFamily="34" charset="0"/>
              <a:buChar char="•"/>
            </a:pPr>
            <a:endParaRPr lang="de-DE" sz="1600" dirty="0"/>
          </a:p>
          <a:p>
            <a:r>
              <a:rPr lang="de-DE" sz="1600" dirty="0"/>
              <a:t> </a:t>
            </a:r>
            <a:endParaRPr lang="en" sz="1600" dirty="0"/>
          </a:p>
        </p:txBody>
      </p:sp>
      <p:grpSp>
        <p:nvGrpSpPr>
          <p:cNvPr id="14" name="Shape 235">
            <a:extLst>
              <a:ext uri="{FF2B5EF4-FFF2-40B4-BE49-F238E27FC236}">
                <a16:creationId xmlns:a16="http://schemas.microsoft.com/office/drawing/2014/main" id="{11F5ADB6-1A38-4B4E-A726-D06E7F6C6B44}"/>
              </a:ext>
            </a:extLst>
          </p:cNvPr>
          <p:cNvGrpSpPr/>
          <p:nvPr/>
        </p:nvGrpSpPr>
        <p:grpSpPr>
          <a:xfrm>
            <a:off x="1153694" y="2541600"/>
            <a:ext cx="3922362" cy="3907364"/>
            <a:chOff x="5212393" y="864519"/>
            <a:chExt cx="3307407" cy="3307407"/>
          </a:xfrm>
        </p:grpSpPr>
        <p:sp>
          <p:nvSpPr>
            <p:cNvPr id="15" name="Shape 236">
              <a:extLst>
                <a:ext uri="{FF2B5EF4-FFF2-40B4-BE49-F238E27FC236}">
                  <a16:creationId xmlns:a16="http://schemas.microsoft.com/office/drawing/2014/main" id="{8E1A22AA-DCD5-4ED0-BE9C-18E6A06116B3}"/>
                </a:ext>
              </a:extLst>
            </p:cNvPr>
            <p:cNvSpPr/>
            <p:nvPr/>
          </p:nvSpPr>
          <p:spPr>
            <a:xfrm>
              <a:off x="5212393" y="864519"/>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6" name="Shape 237">
              <a:extLst>
                <a:ext uri="{FF2B5EF4-FFF2-40B4-BE49-F238E27FC236}">
                  <a16:creationId xmlns:a16="http://schemas.microsoft.com/office/drawing/2014/main" id="{854F034F-2A9C-485A-A791-0959140CD8DB}"/>
                </a:ext>
              </a:extLst>
            </p:cNvPr>
            <p:cNvSpPr/>
            <p:nvPr/>
          </p:nvSpPr>
          <p:spPr>
            <a:xfrm>
              <a:off x="5549484" y="864519"/>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7" name="Shape 238">
              <a:extLst>
                <a:ext uri="{FF2B5EF4-FFF2-40B4-BE49-F238E27FC236}">
                  <a16:creationId xmlns:a16="http://schemas.microsoft.com/office/drawing/2014/main" id="{D0441235-D04B-4752-AA6B-352A0F190935}"/>
                </a:ext>
              </a:extLst>
            </p:cNvPr>
            <p:cNvSpPr/>
            <p:nvPr/>
          </p:nvSpPr>
          <p:spPr>
            <a:xfrm>
              <a:off x="5886575" y="86451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18" name="Shape 239">
              <a:extLst>
                <a:ext uri="{FF2B5EF4-FFF2-40B4-BE49-F238E27FC236}">
                  <a16:creationId xmlns:a16="http://schemas.microsoft.com/office/drawing/2014/main" id="{3487B469-B964-4C23-82CC-27A985F46600}"/>
                </a:ext>
              </a:extLst>
            </p:cNvPr>
            <p:cNvSpPr/>
            <p:nvPr/>
          </p:nvSpPr>
          <p:spPr>
            <a:xfrm>
              <a:off x="6223662" y="86451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19" name="Shape 240">
              <a:extLst>
                <a:ext uri="{FF2B5EF4-FFF2-40B4-BE49-F238E27FC236}">
                  <a16:creationId xmlns:a16="http://schemas.microsoft.com/office/drawing/2014/main" id="{21D40E99-9730-43DE-934B-5F2CBA9456AC}"/>
                </a:ext>
              </a:extLst>
            </p:cNvPr>
            <p:cNvSpPr/>
            <p:nvPr/>
          </p:nvSpPr>
          <p:spPr>
            <a:xfrm>
              <a:off x="6560753" y="86451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20" name="Shape 241">
              <a:extLst>
                <a:ext uri="{FF2B5EF4-FFF2-40B4-BE49-F238E27FC236}">
                  <a16:creationId xmlns:a16="http://schemas.microsoft.com/office/drawing/2014/main" id="{DBDF12C1-5733-4237-9DED-C5D1F6684863}"/>
                </a:ext>
              </a:extLst>
            </p:cNvPr>
            <p:cNvSpPr/>
            <p:nvPr/>
          </p:nvSpPr>
          <p:spPr>
            <a:xfrm>
              <a:off x="6897843" y="86451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23" name="Shape 242">
              <a:extLst>
                <a:ext uri="{FF2B5EF4-FFF2-40B4-BE49-F238E27FC236}">
                  <a16:creationId xmlns:a16="http://schemas.microsoft.com/office/drawing/2014/main" id="{D6827070-BF8E-46F8-8990-7556D68B952C}"/>
                </a:ext>
              </a:extLst>
            </p:cNvPr>
            <p:cNvSpPr/>
            <p:nvPr/>
          </p:nvSpPr>
          <p:spPr>
            <a:xfrm>
              <a:off x="7234932" y="86451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24" name="Shape 243">
              <a:extLst>
                <a:ext uri="{FF2B5EF4-FFF2-40B4-BE49-F238E27FC236}">
                  <a16:creationId xmlns:a16="http://schemas.microsoft.com/office/drawing/2014/main" id="{51CA405F-D5A7-43DB-B12F-033D751C543C}"/>
                </a:ext>
              </a:extLst>
            </p:cNvPr>
            <p:cNvSpPr/>
            <p:nvPr/>
          </p:nvSpPr>
          <p:spPr>
            <a:xfrm>
              <a:off x="7572022" y="86451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25" name="Shape 244">
              <a:extLst>
                <a:ext uri="{FF2B5EF4-FFF2-40B4-BE49-F238E27FC236}">
                  <a16:creationId xmlns:a16="http://schemas.microsoft.com/office/drawing/2014/main" id="{CB089747-5272-492E-9AE0-E071082377BD}"/>
                </a:ext>
              </a:extLst>
            </p:cNvPr>
            <p:cNvSpPr/>
            <p:nvPr/>
          </p:nvSpPr>
          <p:spPr>
            <a:xfrm>
              <a:off x="7909113" y="86451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27" name="Shape 245">
              <a:extLst>
                <a:ext uri="{FF2B5EF4-FFF2-40B4-BE49-F238E27FC236}">
                  <a16:creationId xmlns:a16="http://schemas.microsoft.com/office/drawing/2014/main" id="{6D49F7B4-DEC2-4DD0-969F-531DFF11A358}"/>
                </a:ext>
              </a:extLst>
            </p:cNvPr>
            <p:cNvSpPr/>
            <p:nvPr/>
          </p:nvSpPr>
          <p:spPr>
            <a:xfrm>
              <a:off x="8246200" y="86451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28" name="Shape 246">
              <a:extLst>
                <a:ext uri="{FF2B5EF4-FFF2-40B4-BE49-F238E27FC236}">
                  <a16:creationId xmlns:a16="http://schemas.microsoft.com/office/drawing/2014/main" id="{FF904ACA-B056-484B-BD3C-40B487A8872A}"/>
                </a:ext>
              </a:extLst>
            </p:cNvPr>
            <p:cNvSpPr/>
            <p:nvPr/>
          </p:nvSpPr>
          <p:spPr>
            <a:xfrm>
              <a:off x="5212393" y="120160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1" name="Shape 247">
              <a:extLst>
                <a:ext uri="{FF2B5EF4-FFF2-40B4-BE49-F238E27FC236}">
                  <a16:creationId xmlns:a16="http://schemas.microsoft.com/office/drawing/2014/main" id="{83BB167E-26B6-4F6C-881A-9DE69C6C71A1}"/>
                </a:ext>
              </a:extLst>
            </p:cNvPr>
            <p:cNvSpPr/>
            <p:nvPr/>
          </p:nvSpPr>
          <p:spPr>
            <a:xfrm>
              <a:off x="5549484" y="120160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2" name="Shape 248">
              <a:extLst>
                <a:ext uri="{FF2B5EF4-FFF2-40B4-BE49-F238E27FC236}">
                  <a16:creationId xmlns:a16="http://schemas.microsoft.com/office/drawing/2014/main" id="{AB1062CC-79E1-405E-A83E-AE243CC3D6BE}"/>
                </a:ext>
              </a:extLst>
            </p:cNvPr>
            <p:cNvSpPr/>
            <p:nvPr/>
          </p:nvSpPr>
          <p:spPr>
            <a:xfrm>
              <a:off x="5886575" y="1201621"/>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3" name="Shape 249">
              <a:extLst>
                <a:ext uri="{FF2B5EF4-FFF2-40B4-BE49-F238E27FC236}">
                  <a16:creationId xmlns:a16="http://schemas.microsoft.com/office/drawing/2014/main" id="{18E28896-86A6-4A3D-9804-1C37401FA639}"/>
                </a:ext>
              </a:extLst>
            </p:cNvPr>
            <p:cNvSpPr/>
            <p:nvPr/>
          </p:nvSpPr>
          <p:spPr>
            <a:xfrm>
              <a:off x="6223662" y="120160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34" name="Shape 250">
              <a:extLst>
                <a:ext uri="{FF2B5EF4-FFF2-40B4-BE49-F238E27FC236}">
                  <a16:creationId xmlns:a16="http://schemas.microsoft.com/office/drawing/2014/main" id="{EA7F1F78-8464-4222-B55C-213F10CAFBBE}"/>
                </a:ext>
              </a:extLst>
            </p:cNvPr>
            <p:cNvSpPr/>
            <p:nvPr/>
          </p:nvSpPr>
          <p:spPr>
            <a:xfrm>
              <a:off x="6560753" y="120160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36" name="Shape 251">
              <a:extLst>
                <a:ext uri="{FF2B5EF4-FFF2-40B4-BE49-F238E27FC236}">
                  <a16:creationId xmlns:a16="http://schemas.microsoft.com/office/drawing/2014/main" id="{DF65401B-9A50-4E3E-A87C-AD4FFFB7523E}"/>
                </a:ext>
              </a:extLst>
            </p:cNvPr>
            <p:cNvSpPr/>
            <p:nvPr/>
          </p:nvSpPr>
          <p:spPr>
            <a:xfrm>
              <a:off x="6897843" y="120160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37" name="Shape 252">
              <a:extLst>
                <a:ext uri="{FF2B5EF4-FFF2-40B4-BE49-F238E27FC236}">
                  <a16:creationId xmlns:a16="http://schemas.microsoft.com/office/drawing/2014/main" id="{8898A188-8BEC-456B-AB4D-4F221638CF70}"/>
                </a:ext>
              </a:extLst>
            </p:cNvPr>
            <p:cNvSpPr/>
            <p:nvPr/>
          </p:nvSpPr>
          <p:spPr>
            <a:xfrm>
              <a:off x="7234932" y="120160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38" name="Shape 253">
              <a:extLst>
                <a:ext uri="{FF2B5EF4-FFF2-40B4-BE49-F238E27FC236}">
                  <a16:creationId xmlns:a16="http://schemas.microsoft.com/office/drawing/2014/main" id="{6C65E70B-CAFA-4703-B3D2-B5E0373C29B5}"/>
                </a:ext>
              </a:extLst>
            </p:cNvPr>
            <p:cNvSpPr/>
            <p:nvPr/>
          </p:nvSpPr>
          <p:spPr>
            <a:xfrm>
              <a:off x="7572022" y="120160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39" name="Shape 254">
              <a:extLst>
                <a:ext uri="{FF2B5EF4-FFF2-40B4-BE49-F238E27FC236}">
                  <a16:creationId xmlns:a16="http://schemas.microsoft.com/office/drawing/2014/main" id="{B72C8A7F-E8A9-4153-8A25-A95A29C7EDAF}"/>
                </a:ext>
              </a:extLst>
            </p:cNvPr>
            <p:cNvSpPr/>
            <p:nvPr/>
          </p:nvSpPr>
          <p:spPr>
            <a:xfrm>
              <a:off x="7909113" y="120160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40" name="Shape 255">
              <a:extLst>
                <a:ext uri="{FF2B5EF4-FFF2-40B4-BE49-F238E27FC236}">
                  <a16:creationId xmlns:a16="http://schemas.microsoft.com/office/drawing/2014/main" id="{F0085A28-7FB3-4601-95D4-291683A11D0F}"/>
                </a:ext>
              </a:extLst>
            </p:cNvPr>
            <p:cNvSpPr/>
            <p:nvPr/>
          </p:nvSpPr>
          <p:spPr>
            <a:xfrm>
              <a:off x="8246200" y="120160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41" name="Shape 256">
              <a:extLst>
                <a:ext uri="{FF2B5EF4-FFF2-40B4-BE49-F238E27FC236}">
                  <a16:creationId xmlns:a16="http://schemas.microsoft.com/office/drawing/2014/main" id="{15179274-15FC-4164-8663-3880129FD7C2}"/>
                </a:ext>
              </a:extLst>
            </p:cNvPr>
            <p:cNvSpPr/>
            <p:nvPr/>
          </p:nvSpPr>
          <p:spPr>
            <a:xfrm>
              <a:off x="5212393" y="1538699"/>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2" name="Shape 257">
              <a:extLst>
                <a:ext uri="{FF2B5EF4-FFF2-40B4-BE49-F238E27FC236}">
                  <a16:creationId xmlns:a16="http://schemas.microsoft.com/office/drawing/2014/main" id="{79AD1212-84D6-4C53-B08A-0F52455B5792}"/>
                </a:ext>
              </a:extLst>
            </p:cNvPr>
            <p:cNvSpPr/>
            <p:nvPr/>
          </p:nvSpPr>
          <p:spPr>
            <a:xfrm>
              <a:off x="5549484" y="1538699"/>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3" name="Shape 258">
              <a:extLst>
                <a:ext uri="{FF2B5EF4-FFF2-40B4-BE49-F238E27FC236}">
                  <a16:creationId xmlns:a16="http://schemas.microsoft.com/office/drawing/2014/main" id="{3FC171E2-30CC-4DE2-B9E5-86F115F73F4B}"/>
                </a:ext>
              </a:extLst>
            </p:cNvPr>
            <p:cNvSpPr/>
            <p:nvPr/>
          </p:nvSpPr>
          <p:spPr>
            <a:xfrm>
              <a:off x="5886575" y="1538699"/>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4" name="Shape 259">
              <a:extLst>
                <a:ext uri="{FF2B5EF4-FFF2-40B4-BE49-F238E27FC236}">
                  <a16:creationId xmlns:a16="http://schemas.microsoft.com/office/drawing/2014/main" id="{26D5A588-9251-4DA9-A969-D4BA00C34E6C}"/>
                </a:ext>
              </a:extLst>
            </p:cNvPr>
            <p:cNvSpPr/>
            <p:nvPr/>
          </p:nvSpPr>
          <p:spPr>
            <a:xfrm>
              <a:off x="6223662" y="153869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45" name="Shape 260">
              <a:extLst>
                <a:ext uri="{FF2B5EF4-FFF2-40B4-BE49-F238E27FC236}">
                  <a16:creationId xmlns:a16="http://schemas.microsoft.com/office/drawing/2014/main" id="{65438A7D-9F32-4989-8E00-5D22F55F483B}"/>
                </a:ext>
              </a:extLst>
            </p:cNvPr>
            <p:cNvSpPr/>
            <p:nvPr/>
          </p:nvSpPr>
          <p:spPr>
            <a:xfrm>
              <a:off x="6560753" y="153869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46" name="Shape 261">
              <a:extLst>
                <a:ext uri="{FF2B5EF4-FFF2-40B4-BE49-F238E27FC236}">
                  <a16:creationId xmlns:a16="http://schemas.microsoft.com/office/drawing/2014/main" id="{F5B802F7-D4D9-4C10-8DD5-962C90DD6B5E}"/>
                </a:ext>
              </a:extLst>
            </p:cNvPr>
            <p:cNvSpPr/>
            <p:nvPr/>
          </p:nvSpPr>
          <p:spPr>
            <a:xfrm>
              <a:off x="6897843" y="153869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47" name="Shape 262">
              <a:extLst>
                <a:ext uri="{FF2B5EF4-FFF2-40B4-BE49-F238E27FC236}">
                  <a16:creationId xmlns:a16="http://schemas.microsoft.com/office/drawing/2014/main" id="{EAA2CAA3-F42E-4522-AFA0-FE1C889D653E}"/>
                </a:ext>
              </a:extLst>
            </p:cNvPr>
            <p:cNvSpPr/>
            <p:nvPr/>
          </p:nvSpPr>
          <p:spPr>
            <a:xfrm>
              <a:off x="7234932" y="153869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48" name="Shape 263">
              <a:extLst>
                <a:ext uri="{FF2B5EF4-FFF2-40B4-BE49-F238E27FC236}">
                  <a16:creationId xmlns:a16="http://schemas.microsoft.com/office/drawing/2014/main" id="{A06E8671-4DB7-4086-BC5E-9E7FE563A961}"/>
                </a:ext>
              </a:extLst>
            </p:cNvPr>
            <p:cNvSpPr/>
            <p:nvPr/>
          </p:nvSpPr>
          <p:spPr>
            <a:xfrm>
              <a:off x="7572022" y="153869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49" name="Shape 264">
              <a:extLst>
                <a:ext uri="{FF2B5EF4-FFF2-40B4-BE49-F238E27FC236}">
                  <a16:creationId xmlns:a16="http://schemas.microsoft.com/office/drawing/2014/main" id="{55B7E0A7-FCCE-4D5C-B7C8-85397D994A8D}"/>
                </a:ext>
              </a:extLst>
            </p:cNvPr>
            <p:cNvSpPr/>
            <p:nvPr/>
          </p:nvSpPr>
          <p:spPr>
            <a:xfrm>
              <a:off x="7909113" y="153869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50" name="Shape 265">
              <a:extLst>
                <a:ext uri="{FF2B5EF4-FFF2-40B4-BE49-F238E27FC236}">
                  <a16:creationId xmlns:a16="http://schemas.microsoft.com/office/drawing/2014/main" id="{ECF0FD19-FA4A-4882-8235-FE2805E7E559}"/>
                </a:ext>
              </a:extLst>
            </p:cNvPr>
            <p:cNvSpPr/>
            <p:nvPr/>
          </p:nvSpPr>
          <p:spPr>
            <a:xfrm>
              <a:off x="8246200" y="1538699"/>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51" name="Shape 266">
              <a:extLst>
                <a:ext uri="{FF2B5EF4-FFF2-40B4-BE49-F238E27FC236}">
                  <a16:creationId xmlns:a16="http://schemas.microsoft.com/office/drawing/2014/main" id="{0CD00616-1FD3-4403-BE19-E91102529D4A}"/>
                </a:ext>
              </a:extLst>
            </p:cNvPr>
            <p:cNvSpPr/>
            <p:nvPr/>
          </p:nvSpPr>
          <p:spPr>
            <a:xfrm>
              <a:off x="5212393" y="187578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3" name="Shape 267">
              <a:extLst>
                <a:ext uri="{FF2B5EF4-FFF2-40B4-BE49-F238E27FC236}">
                  <a16:creationId xmlns:a16="http://schemas.microsoft.com/office/drawing/2014/main" id="{8AD1914F-D3BE-4F42-A7F0-3CF8C6334BEE}"/>
                </a:ext>
              </a:extLst>
            </p:cNvPr>
            <p:cNvSpPr/>
            <p:nvPr/>
          </p:nvSpPr>
          <p:spPr>
            <a:xfrm>
              <a:off x="5549484" y="187578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4" name="Shape 268">
              <a:extLst>
                <a:ext uri="{FF2B5EF4-FFF2-40B4-BE49-F238E27FC236}">
                  <a16:creationId xmlns:a16="http://schemas.microsoft.com/office/drawing/2014/main" id="{CAE0EEC6-1771-43A2-A19B-2E05C89D0BCF}"/>
                </a:ext>
              </a:extLst>
            </p:cNvPr>
            <p:cNvSpPr/>
            <p:nvPr/>
          </p:nvSpPr>
          <p:spPr>
            <a:xfrm>
              <a:off x="5886575" y="187578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5" name="Shape 269">
              <a:extLst>
                <a:ext uri="{FF2B5EF4-FFF2-40B4-BE49-F238E27FC236}">
                  <a16:creationId xmlns:a16="http://schemas.microsoft.com/office/drawing/2014/main" id="{77CE26C5-D6AD-4CD8-93ED-C7E7145DA915}"/>
                </a:ext>
              </a:extLst>
            </p:cNvPr>
            <p:cNvSpPr/>
            <p:nvPr/>
          </p:nvSpPr>
          <p:spPr>
            <a:xfrm>
              <a:off x="6223662" y="187578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6" name="Shape 270">
              <a:extLst>
                <a:ext uri="{FF2B5EF4-FFF2-40B4-BE49-F238E27FC236}">
                  <a16:creationId xmlns:a16="http://schemas.microsoft.com/office/drawing/2014/main" id="{089B1A19-CCBD-4CAA-923B-EACFCAA4B510}"/>
                </a:ext>
              </a:extLst>
            </p:cNvPr>
            <p:cNvSpPr/>
            <p:nvPr/>
          </p:nvSpPr>
          <p:spPr>
            <a:xfrm>
              <a:off x="6560753" y="187578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7" name="Shape 271">
              <a:extLst>
                <a:ext uri="{FF2B5EF4-FFF2-40B4-BE49-F238E27FC236}">
                  <a16:creationId xmlns:a16="http://schemas.microsoft.com/office/drawing/2014/main" id="{2B26A121-29A0-46CD-9916-3DB62EB6A4C8}"/>
                </a:ext>
              </a:extLst>
            </p:cNvPr>
            <p:cNvSpPr/>
            <p:nvPr/>
          </p:nvSpPr>
          <p:spPr>
            <a:xfrm>
              <a:off x="6897843" y="187578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58" name="Shape 272">
              <a:extLst>
                <a:ext uri="{FF2B5EF4-FFF2-40B4-BE49-F238E27FC236}">
                  <a16:creationId xmlns:a16="http://schemas.microsoft.com/office/drawing/2014/main" id="{BDE3A35D-6177-4B84-A025-45FFC9C25261}"/>
                </a:ext>
              </a:extLst>
            </p:cNvPr>
            <p:cNvSpPr/>
            <p:nvPr/>
          </p:nvSpPr>
          <p:spPr>
            <a:xfrm>
              <a:off x="7234932" y="187578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59" name="Shape 273">
              <a:extLst>
                <a:ext uri="{FF2B5EF4-FFF2-40B4-BE49-F238E27FC236}">
                  <a16:creationId xmlns:a16="http://schemas.microsoft.com/office/drawing/2014/main" id="{30D7924F-18C3-4E21-99FB-BFDDD74E9ABB}"/>
                </a:ext>
              </a:extLst>
            </p:cNvPr>
            <p:cNvSpPr/>
            <p:nvPr/>
          </p:nvSpPr>
          <p:spPr>
            <a:xfrm>
              <a:off x="7572022" y="187578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0" name="Shape 274">
              <a:extLst>
                <a:ext uri="{FF2B5EF4-FFF2-40B4-BE49-F238E27FC236}">
                  <a16:creationId xmlns:a16="http://schemas.microsoft.com/office/drawing/2014/main" id="{79E0CDC2-6F8A-479F-8B75-2147329BA995}"/>
                </a:ext>
              </a:extLst>
            </p:cNvPr>
            <p:cNvSpPr/>
            <p:nvPr/>
          </p:nvSpPr>
          <p:spPr>
            <a:xfrm>
              <a:off x="7909113" y="187578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1" name="Shape 275">
              <a:extLst>
                <a:ext uri="{FF2B5EF4-FFF2-40B4-BE49-F238E27FC236}">
                  <a16:creationId xmlns:a16="http://schemas.microsoft.com/office/drawing/2014/main" id="{D8435400-D29E-4C25-BEB7-61443D8F69FF}"/>
                </a:ext>
              </a:extLst>
            </p:cNvPr>
            <p:cNvSpPr/>
            <p:nvPr/>
          </p:nvSpPr>
          <p:spPr>
            <a:xfrm>
              <a:off x="8246200" y="187578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2" name="Shape 276">
              <a:extLst>
                <a:ext uri="{FF2B5EF4-FFF2-40B4-BE49-F238E27FC236}">
                  <a16:creationId xmlns:a16="http://schemas.microsoft.com/office/drawing/2014/main" id="{D159E8C8-FDDD-4746-89C1-1B1F1EBB7591}"/>
                </a:ext>
              </a:extLst>
            </p:cNvPr>
            <p:cNvSpPr/>
            <p:nvPr/>
          </p:nvSpPr>
          <p:spPr>
            <a:xfrm>
              <a:off x="5212393" y="2212878"/>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63" name="Shape 277">
              <a:extLst>
                <a:ext uri="{FF2B5EF4-FFF2-40B4-BE49-F238E27FC236}">
                  <a16:creationId xmlns:a16="http://schemas.microsoft.com/office/drawing/2014/main" id="{854C9EE8-1226-4795-A4D5-E527B0A6B84A}"/>
                </a:ext>
              </a:extLst>
            </p:cNvPr>
            <p:cNvSpPr/>
            <p:nvPr/>
          </p:nvSpPr>
          <p:spPr>
            <a:xfrm>
              <a:off x="5549484" y="221287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4" name="Shape 278">
              <a:extLst>
                <a:ext uri="{FF2B5EF4-FFF2-40B4-BE49-F238E27FC236}">
                  <a16:creationId xmlns:a16="http://schemas.microsoft.com/office/drawing/2014/main" id="{A62416C2-4140-4622-B5EA-C00AFBD0B31C}"/>
                </a:ext>
              </a:extLst>
            </p:cNvPr>
            <p:cNvSpPr/>
            <p:nvPr/>
          </p:nvSpPr>
          <p:spPr>
            <a:xfrm>
              <a:off x="5886575" y="221287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5" name="Shape 279">
              <a:extLst>
                <a:ext uri="{FF2B5EF4-FFF2-40B4-BE49-F238E27FC236}">
                  <a16:creationId xmlns:a16="http://schemas.microsoft.com/office/drawing/2014/main" id="{9A30B944-87AE-446B-B196-B4D4B6D2BBFC}"/>
                </a:ext>
              </a:extLst>
            </p:cNvPr>
            <p:cNvSpPr/>
            <p:nvPr/>
          </p:nvSpPr>
          <p:spPr>
            <a:xfrm>
              <a:off x="6223662" y="221287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6" name="Shape 280">
              <a:extLst>
                <a:ext uri="{FF2B5EF4-FFF2-40B4-BE49-F238E27FC236}">
                  <a16:creationId xmlns:a16="http://schemas.microsoft.com/office/drawing/2014/main" id="{71627B16-BDAF-46D9-8BF1-AFCF882F4D72}"/>
                </a:ext>
              </a:extLst>
            </p:cNvPr>
            <p:cNvSpPr/>
            <p:nvPr/>
          </p:nvSpPr>
          <p:spPr>
            <a:xfrm>
              <a:off x="6560753" y="221287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7" name="Shape 281">
              <a:extLst>
                <a:ext uri="{FF2B5EF4-FFF2-40B4-BE49-F238E27FC236}">
                  <a16:creationId xmlns:a16="http://schemas.microsoft.com/office/drawing/2014/main" id="{D6FEB50F-B30B-4486-A5EE-87D297AFA627}"/>
                </a:ext>
              </a:extLst>
            </p:cNvPr>
            <p:cNvSpPr/>
            <p:nvPr/>
          </p:nvSpPr>
          <p:spPr>
            <a:xfrm>
              <a:off x="6897843" y="221287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8" name="Shape 282">
              <a:extLst>
                <a:ext uri="{FF2B5EF4-FFF2-40B4-BE49-F238E27FC236}">
                  <a16:creationId xmlns:a16="http://schemas.microsoft.com/office/drawing/2014/main" id="{F1279FB1-29AB-4552-A555-CB6D1CA7C250}"/>
                </a:ext>
              </a:extLst>
            </p:cNvPr>
            <p:cNvSpPr/>
            <p:nvPr/>
          </p:nvSpPr>
          <p:spPr>
            <a:xfrm>
              <a:off x="7234932" y="221287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69" name="Shape 283">
              <a:extLst>
                <a:ext uri="{FF2B5EF4-FFF2-40B4-BE49-F238E27FC236}">
                  <a16:creationId xmlns:a16="http://schemas.microsoft.com/office/drawing/2014/main" id="{792B658A-DEBA-45C1-94E3-42425476BCE4}"/>
                </a:ext>
              </a:extLst>
            </p:cNvPr>
            <p:cNvSpPr/>
            <p:nvPr/>
          </p:nvSpPr>
          <p:spPr>
            <a:xfrm>
              <a:off x="7572022" y="221287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70" name="Shape 284">
              <a:extLst>
                <a:ext uri="{FF2B5EF4-FFF2-40B4-BE49-F238E27FC236}">
                  <a16:creationId xmlns:a16="http://schemas.microsoft.com/office/drawing/2014/main" id="{7FAEEA0F-80F7-4A4D-BFC9-FE77BCC398E8}"/>
                </a:ext>
              </a:extLst>
            </p:cNvPr>
            <p:cNvSpPr/>
            <p:nvPr/>
          </p:nvSpPr>
          <p:spPr>
            <a:xfrm>
              <a:off x="7909113" y="2212878"/>
              <a:ext cx="273600" cy="273600"/>
            </a:xfrm>
            <a:prstGeom prst="rect">
              <a:avLst/>
            </a:prstGeom>
            <a:solidFill>
              <a:srgbClr val="FF0000"/>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285">
              <a:extLst>
                <a:ext uri="{FF2B5EF4-FFF2-40B4-BE49-F238E27FC236}">
                  <a16:creationId xmlns:a16="http://schemas.microsoft.com/office/drawing/2014/main" id="{55EBFA50-6062-49F4-B3C7-BE0F02054772}"/>
                </a:ext>
              </a:extLst>
            </p:cNvPr>
            <p:cNvSpPr/>
            <p:nvPr/>
          </p:nvSpPr>
          <p:spPr>
            <a:xfrm>
              <a:off x="8246200" y="221287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72" name="Shape 286">
              <a:extLst>
                <a:ext uri="{FF2B5EF4-FFF2-40B4-BE49-F238E27FC236}">
                  <a16:creationId xmlns:a16="http://schemas.microsoft.com/office/drawing/2014/main" id="{B229E705-D6C0-4451-BC9F-FA3AB3822B5C}"/>
                </a:ext>
              </a:extLst>
            </p:cNvPr>
            <p:cNvSpPr/>
            <p:nvPr/>
          </p:nvSpPr>
          <p:spPr>
            <a:xfrm>
              <a:off x="5212393" y="2549968"/>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73" name="Shape 287">
              <a:extLst>
                <a:ext uri="{FF2B5EF4-FFF2-40B4-BE49-F238E27FC236}">
                  <a16:creationId xmlns:a16="http://schemas.microsoft.com/office/drawing/2014/main" id="{A9999C74-1F58-4FAB-8802-492A6C8D055B}"/>
                </a:ext>
              </a:extLst>
            </p:cNvPr>
            <p:cNvSpPr/>
            <p:nvPr/>
          </p:nvSpPr>
          <p:spPr>
            <a:xfrm>
              <a:off x="5549484" y="2549968"/>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74" name="Shape 288">
              <a:extLst>
                <a:ext uri="{FF2B5EF4-FFF2-40B4-BE49-F238E27FC236}">
                  <a16:creationId xmlns:a16="http://schemas.microsoft.com/office/drawing/2014/main" id="{66C1DC23-9D45-4333-A2D9-DD0C12D832CC}"/>
                </a:ext>
              </a:extLst>
            </p:cNvPr>
            <p:cNvSpPr/>
            <p:nvPr/>
          </p:nvSpPr>
          <p:spPr>
            <a:xfrm>
              <a:off x="5886575" y="254996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5" name="Shape 289">
              <a:extLst>
                <a:ext uri="{FF2B5EF4-FFF2-40B4-BE49-F238E27FC236}">
                  <a16:creationId xmlns:a16="http://schemas.microsoft.com/office/drawing/2014/main" id="{392AE1AA-5478-434E-9ED2-E828F9A85047}"/>
                </a:ext>
              </a:extLst>
            </p:cNvPr>
            <p:cNvSpPr/>
            <p:nvPr/>
          </p:nvSpPr>
          <p:spPr>
            <a:xfrm>
              <a:off x="6223662" y="2549968"/>
              <a:ext cx="273600" cy="273600"/>
            </a:xfrm>
            <a:prstGeom prst="rect">
              <a:avLst/>
            </a:prstGeom>
            <a:solidFill>
              <a:srgbClr val="FF9900"/>
            </a:solidFill>
            <a:ln>
              <a:noFill/>
            </a:ln>
          </p:spPr>
          <p:txBody>
            <a:bodyPr lIns="91425" tIns="91425" rIns="91425" bIns="91425" anchor="ctr" anchorCtr="0">
              <a:noAutofit/>
            </a:bodyPr>
            <a:lstStyle/>
            <a:p>
              <a:pPr lvl="0" rtl="0">
                <a:spcBef>
                  <a:spcPts val="0"/>
                </a:spcBef>
                <a:buNone/>
              </a:pPr>
              <a:endParaRPr/>
            </a:p>
          </p:txBody>
        </p:sp>
        <p:sp>
          <p:nvSpPr>
            <p:cNvPr id="76" name="Shape 290">
              <a:extLst>
                <a:ext uri="{FF2B5EF4-FFF2-40B4-BE49-F238E27FC236}">
                  <a16:creationId xmlns:a16="http://schemas.microsoft.com/office/drawing/2014/main" id="{9753B0BC-3216-4CE1-B655-B6D75743A4E2}"/>
                </a:ext>
              </a:extLst>
            </p:cNvPr>
            <p:cNvSpPr/>
            <p:nvPr/>
          </p:nvSpPr>
          <p:spPr>
            <a:xfrm>
              <a:off x="6560753" y="254996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7" name="Shape 291">
              <a:extLst>
                <a:ext uri="{FF2B5EF4-FFF2-40B4-BE49-F238E27FC236}">
                  <a16:creationId xmlns:a16="http://schemas.microsoft.com/office/drawing/2014/main" id="{BBFD61FC-507D-478D-A44F-C4733D9B8181}"/>
                </a:ext>
              </a:extLst>
            </p:cNvPr>
            <p:cNvSpPr/>
            <p:nvPr/>
          </p:nvSpPr>
          <p:spPr>
            <a:xfrm>
              <a:off x="6897843" y="254996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8" name="Shape 292">
              <a:extLst>
                <a:ext uri="{FF2B5EF4-FFF2-40B4-BE49-F238E27FC236}">
                  <a16:creationId xmlns:a16="http://schemas.microsoft.com/office/drawing/2014/main" id="{39D7E3EC-3B73-40EB-8F55-6295B42B0988}"/>
                </a:ext>
              </a:extLst>
            </p:cNvPr>
            <p:cNvSpPr/>
            <p:nvPr/>
          </p:nvSpPr>
          <p:spPr>
            <a:xfrm>
              <a:off x="7234932" y="2549968"/>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9" name="Shape 293">
              <a:extLst>
                <a:ext uri="{FF2B5EF4-FFF2-40B4-BE49-F238E27FC236}">
                  <a16:creationId xmlns:a16="http://schemas.microsoft.com/office/drawing/2014/main" id="{36AFC878-E6C9-430B-B778-0646F267B29D}"/>
                </a:ext>
              </a:extLst>
            </p:cNvPr>
            <p:cNvSpPr/>
            <p:nvPr/>
          </p:nvSpPr>
          <p:spPr>
            <a:xfrm>
              <a:off x="7572022" y="254996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80" name="Shape 294">
              <a:extLst>
                <a:ext uri="{FF2B5EF4-FFF2-40B4-BE49-F238E27FC236}">
                  <a16:creationId xmlns:a16="http://schemas.microsoft.com/office/drawing/2014/main" id="{4FB6CCE2-0B31-4322-8CCA-6A64FAFA97E1}"/>
                </a:ext>
              </a:extLst>
            </p:cNvPr>
            <p:cNvSpPr/>
            <p:nvPr/>
          </p:nvSpPr>
          <p:spPr>
            <a:xfrm>
              <a:off x="7909113" y="254996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81" name="Shape 295">
              <a:extLst>
                <a:ext uri="{FF2B5EF4-FFF2-40B4-BE49-F238E27FC236}">
                  <a16:creationId xmlns:a16="http://schemas.microsoft.com/office/drawing/2014/main" id="{57D683D1-4AFF-4C21-96F1-5BCCA94E2A3F}"/>
                </a:ext>
              </a:extLst>
            </p:cNvPr>
            <p:cNvSpPr/>
            <p:nvPr/>
          </p:nvSpPr>
          <p:spPr>
            <a:xfrm>
              <a:off x="8246200" y="2549968"/>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82" name="Shape 296">
              <a:extLst>
                <a:ext uri="{FF2B5EF4-FFF2-40B4-BE49-F238E27FC236}">
                  <a16:creationId xmlns:a16="http://schemas.microsoft.com/office/drawing/2014/main" id="{9A7EB43E-B0D0-46C2-8529-5B87DA5A72A9}"/>
                </a:ext>
              </a:extLst>
            </p:cNvPr>
            <p:cNvSpPr/>
            <p:nvPr/>
          </p:nvSpPr>
          <p:spPr>
            <a:xfrm>
              <a:off x="5212393" y="288705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83" name="Shape 297">
              <a:extLst>
                <a:ext uri="{FF2B5EF4-FFF2-40B4-BE49-F238E27FC236}">
                  <a16:creationId xmlns:a16="http://schemas.microsoft.com/office/drawing/2014/main" id="{A22FE8BD-18E1-48E5-99B0-1FA1CDB33C89}"/>
                </a:ext>
              </a:extLst>
            </p:cNvPr>
            <p:cNvSpPr/>
            <p:nvPr/>
          </p:nvSpPr>
          <p:spPr>
            <a:xfrm>
              <a:off x="5549484" y="288705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84" name="Shape 298">
              <a:extLst>
                <a:ext uri="{FF2B5EF4-FFF2-40B4-BE49-F238E27FC236}">
                  <a16:creationId xmlns:a16="http://schemas.microsoft.com/office/drawing/2014/main" id="{740DA650-BC25-4D55-BFA5-EC8E4AA73E71}"/>
                </a:ext>
              </a:extLst>
            </p:cNvPr>
            <p:cNvSpPr/>
            <p:nvPr/>
          </p:nvSpPr>
          <p:spPr>
            <a:xfrm>
              <a:off x="5886575" y="288705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85" name="Shape 299">
              <a:extLst>
                <a:ext uri="{FF2B5EF4-FFF2-40B4-BE49-F238E27FC236}">
                  <a16:creationId xmlns:a16="http://schemas.microsoft.com/office/drawing/2014/main" id="{BEA42006-5760-4FB4-B929-AB19EE3BD407}"/>
                </a:ext>
              </a:extLst>
            </p:cNvPr>
            <p:cNvSpPr/>
            <p:nvPr/>
          </p:nvSpPr>
          <p:spPr>
            <a:xfrm>
              <a:off x="6223662" y="288705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86" name="Shape 300">
              <a:extLst>
                <a:ext uri="{FF2B5EF4-FFF2-40B4-BE49-F238E27FC236}">
                  <a16:creationId xmlns:a16="http://schemas.microsoft.com/office/drawing/2014/main" id="{67749B54-F4CB-4DE4-BAEE-96A6572EA052}"/>
                </a:ext>
              </a:extLst>
            </p:cNvPr>
            <p:cNvSpPr/>
            <p:nvPr/>
          </p:nvSpPr>
          <p:spPr>
            <a:xfrm>
              <a:off x="6560753" y="288705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87" name="Shape 301">
              <a:extLst>
                <a:ext uri="{FF2B5EF4-FFF2-40B4-BE49-F238E27FC236}">
                  <a16:creationId xmlns:a16="http://schemas.microsoft.com/office/drawing/2014/main" id="{782865A4-7439-45BF-96A6-186510EA4C7B}"/>
                </a:ext>
              </a:extLst>
            </p:cNvPr>
            <p:cNvSpPr/>
            <p:nvPr/>
          </p:nvSpPr>
          <p:spPr>
            <a:xfrm>
              <a:off x="6897843" y="288705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88" name="Shape 302">
              <a:extLst>
                <a:ext uri="{FF2B5EF4-FFF2-40B4-BE49-F238E27FC236}">
                  <a16:creationId xmlns:a16="http://schemas.microsoft.com/office/drawing/2014/main" id="{D96C4572-0AC8-4AE4-82FB-26C06DB76584}"/>
                </a:ext>
              </a:extLst>
            </p:cNvPr>
            <p:cNvSpPr/>
            <p:nvPr/>
          </p:nvSpPr>
          <p:spPr>
            <a:xfrm>
              <a:off x="7234932" y="288705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89" name="Shape 303">
              <a:extLst>
                <a:ext uri="{FF2B5EF4-FFF2-40B4-BE49-F238E27FC236}">
                  <a16:creationId xmlns:a16="http://schemas.microsoft.com/office/drawing/2014/main" id="{F96130FC-31EC-4B14-9E01-C4CF41523B0D}"/>
                </a:ext>
              </a:extLst>
            </p:cNvPr>
            <p:cNvSpPr/>
            <p:nvPr/>
          </p:nvSpPr>
          <p:spPr>
            <a:xfrm>
              <a:off x="7572022" y="288705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90" name="Shape 304">
              <a:extLst>
                <a:ext uri="{FF2B5EF4-FFF2-40B4-BE49-F238E27FC236}">
                  <a16:creationId xmlns:a16="http://schemas.microsoft.com/office/drawing/2014/main" id="{7C05CE69-3647-45A9-8F96-18AFD25C9A56}"/>
                </a:ext>
              </a:extLst>
            </p:cNvPr>
            <p:cNvSpPr/>
            <p:nvPr/>
          </p:nvSpPr>
          <p:spPr>
            <a:xfrm>
              <a:off x="7909113" y="2887057"/>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91" name="Shape 305">
              <a:extLst>
                <a:ext uri="{FF2B5EF4-FFF2-40B4-BE49-F238E27FC236}">
                  <a16:creationId xmlns:a16="http://schemas.microsoft.com/office/drawing/2014/main" id="{998EE670-6F21-4445-907B-52F67149B82F}"/>
                </a:ext>
              </a:extLst>
            </p:cNvPr>
            <p:cNvSpPr/>
            <p:nvPr/>
          </p:nvSpPr>
          <p:spPr>
            <a:xfrm>
              <a:off x="8246200" y="2887057"/>
              <a:ext cx="273600" cy="2736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92" name="Shape 306">
              <a:extLst>
                <a:ext uri="{FF2B5EF4-FFF2-40B4-BE49-F238E27FC236}">
                  <a16:creationId xmlns:a16="http://schemas.microsoft.com/office/drawing/2014/main" id="{C0B8D7E9-89B9-4878-AD75-1A3C85BEB039}"/>
                </a:ext>
              </a:extLst>
            </p:cNvPr>
            <p:cNvSpPr/>
            <p:nvPr/>
          </p:nvSpPr>
          <p:spPr>
            <a:xfrm>
              <a:off x="5212393" y="322414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93" name="Shape 307">
              <a:extLst>
                <a:ext uri="{FF2B5EF4-FFF2-40B4-BE49-F238E27FC236}">
                  <a16:creationId xmlns:a16="http://schemas.microsoft.com/office/drawing/2014/main" id="{DFBC7964-84D5-420A-B587-6E77BD4F30BE}"/>
                </a:ext>
              </a:extLst>
            </p:cNvPr>
            <p:cNvSpPr/>
            <p:nvPr/>
          </p:nvSpPr>
          <p:spPr>
            <a:xfrm>
              <a:off x="5549484" y="322414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94" name="Shape 308">
              <a:extLst>
                <a:ext uri="{FF2B5EF4-FFF2-40B4-BE49-F238E27FC236}">
                  <a16:creationId xmlns:a16="http://schemas.microsoft.com/office/drawing/2014/main" id="{A5F728C4-218E-48FA-87A5-90C7BE73FE56}"/>
                </a:ext>
              </a:extLst>
            </p:cNvPr>
            <p:cNvSpPr/>
            <p:nvPr/>
          </p:nvSpPr>
          <p:spPr>
            <a:xfrm>
              <a:off x="5886575" y="322414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95" name="Shape 309">
              <a:extLst>
                <a:ext uri="{FF2B5EF4-FFF2-40B4-BE49-F238E27FC236}">
                  <a16:creationId xmlns:a16="http://schemas.microsoft.com/office/drawing/2014/main" id="{EA7C4D92-E503-4DF4-B447-A70E09C975F8}"/>
                </a:ext>
              </a:extLst>
            </p:cNvPr>
            <p:cNvSpPr/>
            <p:nvPr/>
          </p:nvSpPr>
          <p:spPr>
            <a:xfrm>
              <a:off x="6223662" y="322414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96" name="Shape 310">
              <a:extLst>
                <a:ext uri="{FF2B5EF4-FFF2-40B4-BE49-F238E27FC236}">
                  <a16:creationId xmlns:a16="http://schemas.microsoft.com/office/drawing/2014/main" id="{44D8A804-9FF0-4EFC-82C7-11D5A89A31FE}"/>
                </a:ext>
              </a:extLst>
            </p:cNvPr>
            <p:cNvSpPr/>
            <p:nvPr/>
          </p:nvSpPr>
          <p:spPr>
            <a:xfrm>
              <a:off x="6560753" y="322414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97" name="Shape 311">
              <a:extLst>
                <a:ext uri="{FF2B5EF4-FFF2-40B4-BE49-F238E27FC236}">
                  <a16:creationId xmlns:a16="http://schemas.microsoft.com/office/drawing/2014/main" id="{4806E299-3F78-4080-939B-B9439D0139EE}"/>
                </a:ext>
              </a:extLst>
            </p:cNvPr>
            <p:cNvSpPr/>
            <p:nvPr/>
          </p:nvSpPr>
          <p:spPr>
            <a:xfrm>
              <a:off x="6897843" y="322414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98" name="Shape 312">
              <a:extLst>
                <a:ext uri="{FF2B5EF4-FFF2-40B4-BE49-F238E27FC236}">
                  <a16:creationId xmlns:a16="http://schemas.microsoft.com/office/drawing/2014/main" id="{FD2F76AD-77C9-4B0B-9A8A-6ABF97084A81}"/>
                </a:ext>
              </a:extLst>
            </p:cNvPr>
            <p:cNvSpPr/>
            <p:nvPr/>
          </p:nvSpPr>
          <p:spPr>
            <a:xfrm>
              <a:off x="7234932" y="322414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99" name="Shape 313">
              <a:extLst>
                <a:ext uri="{FF2B5EF4-FFF2-40B4-BE49-F238E27FC236}">
                  <a16:creationId xmlns:a16="http://schemas.microsoft.com/office/drawing/2014/main" id="{05DF9969-B933-404C-BD09-87A1E2A6C340}"/>
                </a:ext>
              </a:extLst>
            </p:cNvPr>
            <p:cNvSpPr/>
            <p:nvPr/>
          </p:nvSpPr>
          <p:spPr>
            <a:xfrm>
              <a:off x="7572022" y="322414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0" name="Shape 314">
              <a:extLst>
                <a:ext uri="{FF2B5EF4-FFF2-40B4-BE49-F238E27FC236}">
                  <a16:creationId xmlns:a16="http://schemas.microsoft.com/office/drawing/2014/main" id="{973B3AFA-E683-4392-B412-15E9BB4212DA}"/>
                </a:ext>
              </a:extLst>
            </p:cNvPr>
            <p:cNvSpPr/>
            <p:nvPr/>
          </p:nvSpPr>
          <p:spPr>
            <a:xfrm>
              <a:off x="7909113" y="322414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1" name="Shape 315">
              <a:extLst>
                <a:ext uri="{FF2B5EF4-FFF2-40B4-BE49-F238E27FC236}">
                  <a16:creationId xmlns:a16="http://schemas.microsoft.com/office/drawing/2014/main" id="{937B0507-4F65-4461-A4C0-3D5740D659FC}"/>
                </a:ext>
              </a:extLst>
            </p:cNvPr>
            <p:cNvSpPr/>
            <p:nvPr/>
          </p:nvSpPr>
          <p:spPr>
            <a:xfrm>
              <a:off x="8246200" y="322414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2" name="Shape 316">
              <a:extLst>
                <a:ext uri="{FF2B5EF4-FFF2-40B4-BE49-F238E27FC236}">
                  <a16:creationId xmlns:a16="http://schemas.microsoft.com/office/drawing/2014/main" id="{D253F09D-CD3E-4F12-8E2D-BF8351372EE7}"/>
                </a:ext>
              </a:extLst>
            </p:cNvPr>
            <p:cNvSpPr/>
            <p:nvPr/>
          </p:nvSpPr>
          <p:spPr>
            <a:xfrm>
              <a:off x="5212393" y="356123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03" name="Shape 317">
              <a:extLst>
                <a:ext uri="{FF2B5EF4-FFF2-40B4-BE49-F238E27FC236}">
                  <a16:creationId xmlns:a16="http://schemas.microsoft.com/office/drawing/2014/main" id="{4FA7D9CD-37AD-4A77-9E4A-2144CAFD6E68}"/>
                </a:ext>
              </a:extLst>
            </p:cNvPr>
            <p:cNvSpPr/>
            <p:nvPr/>
          </p:nvSpPr>
          <p:spPr>
            <a:xfrm>
              <a:off x="5549484" y="356123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04" name="Shape 318">
              <a:extLst>
                <a:ext uri="{FF2B5EF4-FFF2-40B4-BE49-F238E27FC236}">
                  <a16:creationId xmlns:a16="http://schemas.microsoft.com/office/drawing/2014/main" id="{E52E878A-4F32-4556-B53C-9B9162F71506}"/>
                </a:ext>
              </a:extLst>
            </p:cNvPr>
            <p:cNvSpPr/>
            <p:nvPr/>
          </p:nvSpPr>
          <p:spPr>
            <a:xfrm>
              <a:off x="5886575" y="356123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05" name="Shape 319">
              <a:extLst>
                <a:ext uri="{FF2B5EF4-FFF2-40B4-BE49-F238E27FC236}">
                  <a16:creationId xmlns:a16="http://schemas.microsoft.com/office/drawing/2014/main" id="{EC2B26A9-A39C-4D55-8B6A-04771BEDDDEB}"/>
                </a:ext>
              </a:extLst>
            </p:cNvPr>
            <p:cNvSpPr/>
            <p:nvPr/>
          </p:nvSpPr>
          <p:spPr>
            <a:xfrm>
              <a:off x="6223662" y="356123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06" name="Shape 320">
              <a:extLst>
                <a:ext uri="{FF2B5EF4-FFF2-40B4-BE49-F238E27FC236}">
                  <a16:creationId xmlns:a16="http://schemas.microsoft.com/office/drawing/2014/main" id="{B5F8B007-4E47-4587-B19E-0AE61420303D}"/>
                </a:ext>
              </a:extLst>
            </p:cNvPr>
            <p:cNvSpPr/>
            <p:nvPr/>
          </p:nvSpPr>
          <p:spPr>
            <a:xfrm>
              <a:off x="6560753" y="356123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07" name="Shape 321">
              <a:extLst>
                <a:ext uri="{FF2B5EF4-FFF2-40B4-BE49-F238E27FC236}">
                  <a16:creationId xmlns:a16="http://schemas.microsoft.com/office/drawing/2014/main" id="{BCBC5F18-FF75-4DA1-B8D1-69BDB273887E}"/>
                </a:ext>
              </a:extLst>
            </p:cNvPr>
            <p:cNvSpPr/>
            <p:nvPr/>
          </p:nvSpPr>
          <p:spPr>
            <a:xfrm>
              <a:off x="6897843" y="3561237"/>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08" name="Shape 322">
              <a:extLst>
                <a:ext uri="{FF2B5EF4-FFF2-40B4-BE49-F238E27FC236}">
                  <a16:creationId xmlns:a16="http://schemas.microsoft.com/office/drawing/2014/main" id="{498686D8-67F3-446E-B73C-8A50F7D798EE}"/>
                </a:ext>
              </a:extLst>
            </p:cNvPr>
            <p:cNvSpPr/>
            <p:nvPr/>
          </p:nvSpPr>
          <p:spPr>
            <a:xfrm>
              <a:off x="7234932" y="356123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9" name="Shape 323">
              <a:extLst>
                <a:ext uri="{FF2B5EF4-FFF2-40B4-BE49-F238E27FC236}">
                  <a16:creationId xmlns:a16="http://schemas.microsoft.com/office/drawing/2014/main" id="{5C1AA91C-0F06-4FEA-B197-637421AF00D7}"/>
                </a:ext>
              </a:extLst>
            </p:cNvPr>
            <p:cNvSpPr/>
            <p:nvPr/>
          </p:nvSpPr>
          <p:spPr>
            <a:xfrm>
              <a:off x="7572022" y="356123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10" name="Shape 324">
              <a:extLst>
                <a:ext uri="{FF2B5EF4-FFF2-40B4-BE49-F238E27FC236}">
                  <a16:creationId xmlns:a16="http://schemas.microsoft.com/office/drawing/2014/main" id="{C7FEF903-96D4-4EB8-8DF3-4F4ECE412F9A}"/>
                </a:ext>
              </a:extLst>
            </p:cNvPr>
            <p:cNvSpPr/>
            <p:nvPr/>
          </p:nvSpPr>
          <p:spPr>
            <a:xfrm>
              <a:off x="7909113" y="356123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11" name="Shape 325">
              <a:extLst>
                <a:ext uri="{FF2B5EF4-FFF2-40B4-BE49-F238E27FC236}">
                  <a16:creationId xmlns:a16="http://schemas.microsoft.com/office/drawing/2014/main" id="{F6CA05EA-03D7-4859-9033-BFAFB22736F9}"/>
                </a:ext>
              </a:extLst>
            </p:cNvPr>
            <p:cNvSpPr/>
            <p:nvPr/>
          </p:nvSpPr>
          <p:spPr>
            <a:xfrm>
              <a:off x="8246200" y="3561237"/>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12" name="Shape 326">
              <a:extLst>
                <a:ext uri="{FF2B5EF4-FFF2-40B4-BE49-F238E27FC236}">
                  <a16:creationId xmlns:a16="http://schemas.microsoft.com/office/drawing/2014/main" id="{9B68834F-7EDA-4E13-AED1-18BCF1A3A5C7}"/>
                </a:ext>
              </a:extLst>
            </p:cNvPr>
            <p:cNvSpPr/>
            <p:nvPr/>
          </p:nvSpPr>
          <p:spPr>
            <a:xfrm>
              <a:off x="5212393" y="3898326"/>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13" name="Shape 327">
              <a:extLst>
                <a:ext uri="{FF2B5EF4-FFF2-40B4-BE49-F238E27FC236}">
                  <a16:creationId xmlns:a16="http://schemas.microsoft.com/office/drawing/2014/main" id="{96DAFCF2-2343-44D9-ACF9-6BE5CFA451E2}"/>
                </a:ext>
              </a:extLst>
            </p:cNvPr>
            <p:cNvSpPr/>
            <p:nvPr/>
          </p:nvSpPr>
          <p:spPr>
            <a:xfrm>
              <a:off x="5549484" y="3898326"/>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14" name="Shape 328">
              <a:extLst>
                <a:ext uri="{FF2B5EF4-FFF2-40B4-BE49-F238E27FC236}">
                  <a16:creationId xmlns:a16="http://schemas.microsoft.com/office/drawing/2014/main" id="{3052ACCE-BACE-40D6-801C-2CCA18474700}"/>
                </a:ext>
              </a:extLst>
            </p:cNvPr>
            <p:cNvSpPr/>
            <p:nvPr/>
          </p:nvSpPr>
          <p:spPr>
            <a:xfrm>
              <a:off x="5886575" y="3898326"/>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15" name="Shape 329">
              <a:extLst>
                <a:ext uri="{FF2B5EF4-FFF2-40B4-BE49-F238E27FC236}">
                  <a16:creationId xmlns:a16="http://schemas.microsoft.com/office/drawing/2014/main" id="{AFF61416-BB80-4969-A424-D50D91B6E81E}"/>
                </a:ext>
              </a:extLst>
            </p:cNvPr>
            <p:cNvSpPr/>
            <p:nvPr/>
          </p:nvSpPr>
          <p:spPr>
            <a:xfrm>
              <a:off x="6223662" y="3898326"/>
              <a:ext cx="273600" cy="273600"/>
            </a:xfrm>
            <a:prstGeom prst="rect">
              <a:avLst/>
            </a:prstGeom>
            <a:solidFill>
              <a:srgbClr val="00FF00"/>
            </a:solidFill>
            <a:ln w="19050" cap="flat" cmpd="sng">
              <a:solidFill>
                <a:srgbClr val="00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330">
              <a:extLst>
                <a:ext uri="{FF2B5EF4-FFF2-40B4-BE49-F238E27FC236}">
                  <a16:creationId xmlns:a16="http://schemas.microsoft.com/office/drawing/2014/main" id="{45FC13C3-1AA3-4688-B622-3820597745B1}"/>
                </a:ext>
              </a:extLst>
            </p:cNvPr>
            <p:cNvSpPr/>
            <p:nvPr/>
          </p:nvSpPr>
          <p:spPr>
            <a:xfrm>
              <a:off x="6560753" y="3898326"/>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17" name="Shape 331">
              <a:extLst>
                <a:ext uri="{FF2B5EF4-FFF2-40B4-BE49-F238E27FC236}">
                  <a16:creationId xmlns:a16="http://schemas.microsoft.com/office/drawing/2014/main" id="{CFDCBD3F-EE24-416D-9B37-C97655225DDE}"/>
                </a:ext>
              </a:extLst>
            </p:cNvPr>
            <p:cNvSpPr/>
            <p:nvPr/>
          </p:nvSpPr>
          <p:spPr>
            <a:xfrm>
              <a:off x="6897843" y="3898326"/>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18" name="Shape 332">
              <a:extLst>
                <a:ext uri="{FF2B5EF4-FFF2-40B4-BE49-F238E27FC236}">
                  <a16:creationId xmlns:a16="http://schemas.microsoft.com/office/drawing/2014/main" id="{249BD0BB-0F00-4A4C-8EE9-CA683EC8A89E}"/>
                </a:ext>
              </a:extLst>
            </p:cNvPr>
            <p:cNvSpPr/>
            <p:nvPr/>
          </p:nvSpPr>
          <p:spPr>
            <a:xfrm>
              <a:off x="7234932" y="3898326"/>
              <a:ext cx="273600" cy="273600"/>
            </a:xfrm>
            <a:prstGeom prst="rect">
              <a:avLst/>
            </a:prstGeom>
            <a:solidFill>
              <a:srgbClr val="00FF00"/>
            </a:solidFill>
            <a:ln>
              <a:noFill/>
            </a:ln>
          </p:spPr>
          <p:txBody>
            <a:bodyPr lIns="91425" tIns="91425" rIns="91425" bIns="91425" anchor="ctr" anchorCtr="0">
              <a:noAutofit/>
            </a:bodyPr>
            <a:lstStyle/>
            <a:p>
              <a:pPr lvl="0">
                <a:spcBef>
                  <a:spcPts val="0"/>
                </a:spcBef>
                <a:buNone/>
              </a:pPr>
              <a:endParaRPr/>
            </a:p>
          </p:txBody>
        </p:sp>
        <p:sp>
          <p:nvSpPr>
            <p:cNvPr id="119" name="Shape 333">
              <a:extLst>
                <a:ext uri="{FF2B5EF4-FFF2-40B4-BE49-F238E27FC236}">
                  <a16:creationId xmlns:a16="http://schemas.microsoft.com/office/drawing/2014/main" id="{3D2CFC07-34A1-4DDE-BD2F-98EEB52C18E3}"/>
                </a:ext>
              </a:extLst>
            </p:cNvPr>
            <p:cNvSpPr/>
            <p:nvPr/>
          </p:nvSpPr>
          <p:spPr>
            <a:xfrm>
              <a:off x="7572022" y="3898326"/>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20" name="Shape 334">
              <a:extLst>
                <a:ext uri="{FF2B5EF4-FFF2-40B4-BE49-F238E27FC236}">
                  <a16:creationId xmlns:a16="http://schemas.microsoft.com/office/drawing/2014/main" id="{DF4104FD-F1D1-4E15-BEE2-E6ABE6EA5964}"/>
                </a:ext>
              </a:extLst>
            </p:cNvPr>
            <p:cNvSpPr/>
            <p:nvPr/>
          </p:nvSpPr>
          <p:spPr>
            <a:xfrm>
              <a:off x="7909113" y="3898326"/>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21" name="Shape 335">
              <a:extLst>
                <a:ext uri="{FF2B5EF4-FFF2-40B4-BE49-F238E27FC236}">
                  <a16:creationId xmlns:a16="http://schemas.microsoft.com/office/drawing/2014/main" id="{68B3D603-95C0-4085-8CD8-4C4629AC4BD6}"/>
                </a:ext>
              </a:extLst>
            </p:cNvPr>
            <p:cNvSpPr/>
            <p:nvPr/>
          </p:nvSpPr>
          <p:spPr>
            <a:xfrm>
              <a:off x="8246200" y="3898326"/>
              <a:ext cx="273600" cy="2736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grpSp>
      <p:sp>
        <p:nvSpPr>
          <p:cNvPr id="122" name="Shape 336">
            <a:extLst>
              <a:ext uri="{FF2B5EF4-FFF2-40B4-BE49-F238E27FC236}">
                <a16:creationId xmlns:a16="http://schemas.microsoft.com/office/drawing/2014/main" id="{74658B79-D13D-4E4B-965D-2CA369039C0D}"/>
              </a:ext>
            </a:extLst>
          </p:cNvPr>
          <p:cNvSpPr txBox="1"/>
          <p:nvPr/>
        </p:nvSpPr>
        <p:spPr>
          <a:xfrm>
            <a:off x="2901775" y="2743200"/>
            <a:ext cx="1788990" cy="735818"/>
          </a:xfrm>
          <a:prstGeom prst="rect">
            <a:avLst/>
          </a:prstGeom>
          <a:solidFill>
            <a:schemeClr val="lt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600" b="1" dirty="0">
                <a:solidFill>
                  <a:srgbClr val="002060"/>
                </a:solidFill>
                <a:latin typeface="Arial" panose="020B0604020202020204" pitchFamily="34" charset="0"/>
                <a:ea typeface="Roboto"/>
                <a:cs typeface="Arial" panose="020B0604020202020204" pitchFamily="34" charset="0"/>
                <a:sym typeface="Roboto"/>
              </a:rPr>
              <a:t>durchgängig integrieren</a:t>
            </a:r>
          </a:p>
        </p:txBody>
      </p:sp>
      <p:sp>
        <p:nvSpPr>
          <p:cNvPr id="123" name="Shape 337">
            <a:extLst>
              <a:ext uri="{FF2B5EF4-FFF2-40B4-BE49-F238E27FC236}">
                <a16:creationId xmlns:a16="http://schemas.microsoft.com/office/drawing/2014/main" id="{966B1F88-5E07-491E-B19F-7982107D5499}"/>
              </a:ext>
            </a:extLst>
          </p:cNvPr>
          <p:cNvSpPr txBox="1"/>
          <p:nvPr/>
        </p:nvSpPr>
        <p:spPr>
          <a:xfrm>
            <a:off x="3174039" y="4484056"/>
            <a:ext cx="1672149" cy="749746"/>
          </a:xfrm>
          <a:prstGeom prst="rect">
            <a:avLst/>
          </a:prstGeom>
          <a:solidFill>
            <a:schemeClr val="lt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600" b="1" dirty="0">
                <a:solidFill>
                  <a:srgbClr val="002060"/>
                </a:solidFill>
                <a:latin typeface="Arial" panose="020B0604020202020204" pitchFamily="34" charset="0"/>
                <a:ea typeface="Roboto"/>
                <a:cs typeface="Arial" panose="020B0604020202020204" pitchFamily="34" charset="0"/>
                <a:sym typeface="Roboto"/>
              </a:rPr>
              <a:t>ganzheitlich  betrachten</a:t>
            </a:r>
          </a:p>
        </p:txBody>
      </p:sp>
      <p:sp>
        <p:nvSpPr>
          <p:cNvPr id="124" name="Shape 338">
            <a:extLst>
              <a:ext uri="{FF2B5EF4-FFF2-40B4-BE49-F238E27FC236}">
                <a16:creationId xmlns:a16="http://schemas.microsoft.com/office/drawing/2014/main" id="{83BA9742-D8BD-42AE-836B-137E4C5BF942}"/>
              </a:ext>
            </a:extLst>
          </p:cNvPr>
          <p:cNvSpPr txBox="1"/>
          <p:nvPr/>
        </p:nvSpPr>
        <p:spPr>
          <a:xfrm>
            <a:off x="1315175" y="5084700"/>
            <a:ext cx="1752642" cy="749746"/>
          </a:xfrm>
          <a:prstGeom prst="rect">
            <a:avLst/>
          </a:prstGeom>
          <a:solidFill>
            <a:schemeClr val="lt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600" b="1" dirty="0">
                <a:solidFill>
                  <a:srgbClr val="002060"/>
                </a:solidFill>
                <a:latin typeface="Arial" panose="020B0604020202020204" pitchFamily="34" charset="0"/>
                <a:ea typeface="Roboto"/>
                <a:cs typeface="Arial" panose="020B0604020202020204" pitchFamily="34" charset="0"/>
                <a:sym typeface="Roboto"/>
              </a:rPr>
              <a:t>automatisch informieren</a:t>
            </a:r>
          </a:p>
        </p:txBody>
      </p:sp>
      <p:sp>
        <p:nvSpPr>
          <p:cNvPr id="125" name="Shape 339">
            <a:extLst>
              <a:ext uri="{FF2B5EF4-FFF2-40B4-BE49-F238E27FC236}">
                <a16:creationId xmlns:a16="http://schemas.microsoft.com/office/drawing/2014/main" id="{0F18D2DA-C5C1-4DFC-BF59-C49762950229}"/>
              </a:ext>
            </a:extLst>
          </p:cNvPr>
          <p:cNvSpPr txBox="1"/>
          <p:nvPr/>
        </p:nvSpPr>
        <p:spPr>
          <a:xfrm>
            <a:off x="1658576" y="3575729"/>
            <a:ext cx="1752642" cy="728187"/>
          </a:xfrm>
          <a:prstGeom prst="rect">
            <a:avLst/>
          </a:prstGeom>
          <a:solidFill>
            <a:schemeClr val="lt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a:defRPr lang="de-DE"/>
            </a:defPPr>
            <a:lvl1pPr lvl="0">
              <a:spcBef>
                <a:spcPts val="0"/>
              </a:spcBef>
              <a:buNone/>
              <a:defRPr b="1">
                <a:latin typeface="Arial" panose="020B0604020202020204" pitchFamily="34" charset="0"/>
                <a:ea typeface="Roboto"/>
                <a:cs typeface="Arial" panose="020B0604020202020204" pitchFamily="34" charset="0"/>
              </a:defRPr>
            </a:lvl1pPr>
          </a:lstStyle>
          <a:p>
            <a:r>
              <a:rPr lang="en" sz="1600" dirty="0">
                <a:solidFill>
                  <a:srgbClr val="002060"/>
                </a:solidFill>
                <a:sym typeface="Roboto"/>
              </a:rPr>
              <a:t>Kennzahlen bilden</a:t>
            </a:r>
          </a:p>
        </p:txBody>
      </p:sp>
      <p:sp>
        <p:nvSpPr>
          <p:cNvPr id="3" name="Rechteck 2">
            <a:extLst>
              <a:ext uri="{FF2B5EF4-FFF2-40B4-BE49-F238E27FC236}">
                <a16:creationId xmlns:a16="http://schemas.microsoft.com/office/drawing/2014/main" id="{CCE932AF-9E3E-4A2F-83B3-34DEC356C014}"/>
              </a:ext>
            </a:extLst>
          </p:cNvPr>
          <p:cNvSpPr/>
          <p:nvPr/>
        </p:nvSpPr>
        <p:spPr>
          <a:xfrm>
            <a:off x="1101965" y="1943834"/>
            <a:ext cx="6206339" cy="477054"/>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Reduzieren Sie Ihre Risikomatrix </a:t>
            </a:r>
          </a:p>
          <a:p>
            <a:r>
              <a:rPr lang="de-DE" sz="1100" b="1" dirty="0">
                <a:solidFill>
                  <a:srgbClr val="002060"/>
                </a:solidFill>
                <a:latin typeface="Arial" panose="020B0604020202020204" pitchFamily="34" charset="0"/>
                <a:ea typeface="Tahoma" panose="020B0604030504040204" pitchFamily="34" charset="0"/>
                <a:cs typeface="Arial" panose="020B0604020202020204" pitchFamily="34" charset="0"/>
              </a:rPr>
              <a:t>und machen Sie mehr aus Ihren Daten</a:t>
            </a:r>
          </a:p>
        </p:txBody>
      </p:sp>
      <p:pic>
        <p:nvPicPr>
          <p:cNvPr id="128" name="Grafik 1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6669360"/>
            <a:ext cx="936104" cy="124813"/>
          </a:xfrm>
          <a:prstGeom prst="rect">
            <a:avLst/>
          </a:prstGeom>
        </p:spPr>
      </p:pic>
    </p:spTree>
    <p:extLst>
      <p:ext uri="{BB962C8B-B14F-4D97-AF65-F5344CB8AC3E}">
        <p14:creationId xmlns:p14="http://schemas.microsoft.com/office/powerpoint/2010/main" val="9104494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fade">
                                      <p:cBhvr>
                                        <p:cTn id="17" dur="10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fade">
                                      <p:cBhvr>
                                        <p:cTn id="22"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21336" y="1161553"/>
            <a:ext cx="7107048" cy="523220"/>
          </a:xfrm>
          <a:prstGeom prst="rect">
            <a:avLst/>
          </a:prstGeom>
          <a:noFill/>
        </p:spPr>
        <p:txBody>
          <a:bodyPr wrap="square" rtlCol="0">
            <a:spAutoFit/>
          </a:bodyPr>
          <a:lstStyle/>
          <a:p>
            <a:r>
              <a:rPr lang="de-DE" sz="2800" dirty="0">
                <a:solidFill>
                  <a:schemeClr val="accent1">
                    <a:lumMod val="50000"/>
                  </a:schemeClr>
                </a:solidFill>
                <a:latin typeface="+mn-lt"/>
              </a:rPr>
              <a:t>Fallbeispiel „Gemeinsam geht’s besser…“</a:t>
            </a:r>
          </a:p>
        </p:txBody>
      </p:sp>
      <p:sp>
        <p:nvSpPr>
          <p:cNvPr id="18" name="Text Box 2"/>
          <p:cNvSpPr txBox="1">
            <a:spLocks noChangeArrowheads="1"/>
          </p:cNvSpPr>
          <p:nvPr/>
        </p:nvSpPr>
        <p:spPr bwMode="auto">
          <a:xfrm>
            <a:off x="921336" y="2527012"/>
            <a:ext cx="5640208" cy="1446550"/>
          </a:xfrm>
          <a:prstGeom prst="rect">
            <a:avLst/>
          </a:prstGeom>
          <a:noFill/>
          <a:ln>
            <a:noFill/>
          </a:ln>
          <a:effectLst/>
          <a:extLst>
            <a:ext uri="{909E8E84-426E-40DD-AFC4-6F175D3DCCD1}">
              <a14:hiddenFill xmlns:a14="http://schemas.microsoft.com/office/drawing/2010/main">
                <a:solidFill>
                  <a:srgbClr val="FFCC66">
                    <a:alpha val="50000"/>
                  </a:srgbClr>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de-DE" altLang="de-DE" sz="1600" b="1" dirty="0">
                <a:solidFill>
                  <a:schemeClr val="accent1">
                    <a:lumMod val="50000"/>
                  </a:schemeClr>
                </a:solidFill>
              </a:rPr>
              <a:t>Ausganssituation:</a:t>
            </a:r>
          </a:p>
          <a:p>
            <a:pPr>
              <a:spcBef>
                <a:spcPct val="50000"/>
              </a:spcBef>
            </a:pPr>
            <a:r>
              <a:rPr lang="de-DE" altLang="de-DE" sz="1600" dirty="0">
                <a:solidFill>
                  <a:schemeClr val="tx2"/>
                </a:solidFill>
                <a:latin typeface="+mn-lt"/>
              </a:rPr>
              <a:t>Größerer Kunde mit mehreren Standorten und einer heterogenen Systemlandschaft. Sowohl Hersteller von elektronischen Zubehör-Komponenten im KFZ-Bereich als auch Zusammenbau von Komponenten. Großer Anteil an Endkunden. </a:t>
            </a:r>
          </a:p>
        </p:txBody>
      </p:sp>
      <p:pic>
        <p:nvPicPr>
          <p:cNvPr id="1036" name="Picture 1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951707" y="4221088"/>
            <a:ext cx="3076678" cy="173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024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3528" y="1700808"/>
            <a:ext cx="7189034" cy="5170646"/>
          </a:xfrm>
          <a:prstGeom prst="rect">
            <a:avLst/>
          </a:prstGeom>
          <a:noFill/>
        </p:spPr>
        <p:txBody>
          <a:bodyPr wrap="square" rtlCol="0">
            <a:spAutoFit/>
          </a:bodyPr>
          <a:lstStyle/>
          <a:p>
            <a:r>
              <a:rPr lang="de-DE" sz="2200" dirty="0">
                <a:solidFill>
                  <a:schemeClr val="accent1">
                    <a:lumMod val="50000"/>
                  </a:schemeClr>
                </a:solidFill>
                <a:latin typeface="+mn-lt"/>
              </a:rPr>
              <a:t>„</a:t>
            </a:r>
            <a:r>
              <a:rPr lang="de-DE" sz="2200" dirty="0" err="1">
                <a:solidFill>
                  <a:schemeClr val="accent1">
                    <a:lumMod val="50000"/>
                  </a:schemeClr>
                </a:solidFill>
                <a:latin typeface="+mn-lt"/>
              </a:rPr>
              <a:t>We</a:t>
            </a:r>
            <a:r>
              <a:rPr lang="de-DE" sz="2200" dirty="0">
                <a:solidFill>
                  <a:schemeClr val="accent1">
                    <a:lumMod val="50000"/>
                  </a:schemeClr>
                </a:solidFill>
                <a:latin typeface="+mn-lt"/>
              </a:rPr>
              <a:t> </a:t>
            </a:r>
            <a:r>
              <a:rPr lang="de-DE" sz="2200" dirty="0" err="1">
                <a:solidFill>
                  <a:schemeClr val="accent1">
                    <a:lumMod val="50000"/>
                  </a:schemeClr>
                </a:solidFill>
                <a:latin typeface="+mn-lt"/>
              </a:rPr>
              <a:t>have</a:t>
            </a:r>
            <a:r>
              <a:rPr lang="de-DE" sz="2200" dirty="0">
                <a:solidFill>
                  <a:schemeClr val="accent1">
                    <a:lumMod val="50000"/>
                  </a:schemeClr>
                </a:solidFill>
                <a:latin typeface="+mn-lt"/>
              </a:rPr>
              <a:t> </a:t>
            </a:r>
            <a:r>
              <a:rPr lang="de-DE" sz="2200" dirty="0" err="1">
                <a:solidFill>
                  <a:schemeClr val="accent1">
                    <a:lumMod val="50000"/>
                  </a:schemeClr>
                </a:solidFill>
                <a:latin typeface="+mn-lt"/>
              </a:rPr>
              <a:t>this</a:t>
            </a:r>
            <a:r>
              <a:rPr lang="de-DE" sz="2200" dirty="0">
                <a:solidFill>
                  <a:schemeClr val="accent1">
                    <a:lumMod val="50000"/>
                  </a:schemeClr>
                </a:solidFill>
                <a:latin typeface="+mn-lt"/>
              </a:rPr>
              <a:t> </a:t>
            </a:r>
            <a:r>
              <a:rPr lang="de-DE" sz="2200" dirty="0" err="1">
                <a:solidFill>
                  <a:schemeClr val="accent1">
                    <a:lumMod val="50000"/>
                  </a:schemeClr>
                </a:solidFill>
                <a:latin typeface="+mn-lt"/>
              </a:rPr>
              <a:t>cost</a:t>
            </a:r>
            <a:r>
              <a:rPr lang="de-DE" sz="2200" dirty="0">
                <a:solidFill>
                  <a:schemeClr val="accent1">
                    <a:lumMod val="50000"/>
                  </a:schemeClr>
                </a:solidFill>
                <a:latin typeface="+mn-lt"/>
              </a:rPr>
              <a:t> </a:t>
            </a:r>
            <a:r>
              <a:rPr lang="de-DE" sz="2200" dirty="0" err="1">
                <a:solidFill>
                  <a:schemeClr val="accent1">
                    <a:lumMod val="50000"/>
                  </a:schemeClr>
                </a:solidFill>
                <a:latin typeface="+mn-lt"/>
              </a:rPr>
              <a:t>cake</a:t>
            </a:r>
            <a:r>
              <a:rPr lang="de-DE" sz="2200" dirty="0">
                <a:solidFill>
                  <a:schemeClr val="accent1">
                    <a:lumMod val="50000"/>
                  </a:schemeClr>
                </a:solidFill>
                <a:latin typeface="+mn-lt"/>
              </a:rPr>
              <a:t> </a:t>
            </a:r>
            <a:r>
              <a:rPr lang="de-DE" sz="2200" dirty="0" err="1">
                <a:solidFill>
                  <a:schemeClr val="accent1">
                    <a:lumMod val="50000"/>
                  </a:schemeClr>
                </a:solidFill>
                <a:latin typeface="+mn-lt"/>
              </a:rPr>
              <a:t>and</a:t>
            </a:r>
            <a:r>
              <a:rPr lang="de-DE" sz="2200" dirty="0">
                <a:solidFill>
                  <a:schemeClr val="accent1">
                    <a:lumMod val="50000"/>
                  </a:schemeClr>
                </a:solidFill>
                <a:latin typeface="+mn-lt"/>
              </a:rPr>
              <a:t> </a:t>
            </a:r>
            <a:r>
              <a:rPr lang="de-DE" sz="2200" dirty="0" err="1">
                <a:solidFill>
                  <a:schemeClr val="accent1">
                    <a:lumMod val="50000"/>
                  </a:schemeClr>
                </a:solidFill>
                <a:latin typeface="+mn-lt"/>
              </a:rPr>
              <a:t>we</a:t>
            </a:r>
            <a:r>
              <a:rPr lang="de-DE" sz="2200" dirty="0">
                <a:solidFill>
                  <a:schemeClr val="accent1">
                    <a:lumMod val="50000"/>
                  </a:schemeClr>
                </a:solidFill>
                <a:latin typeface="+mn-lt"/>
              </a:rPr>
              <a:t> </a:t>
            </a:r>
            <a:r>
              <a:rPr lang="de-DE" sz="2200" dirty="0" err="1">
                <a:solidFill>
                  <a:schemeClr val="accent1">
                    <a:lumMod val="50000"/>
                  </a:schemeClr>
                </a:solidFill>
                <a:latin typeface="+mn-lt"/>
              </a:rPr>
              <a:t>can‘t</a:t>
            </a:r>
            <a:r>
              <a:rPr lang="de-DE" sz="2200" dirty="0">
                <a:solidFill>
                  <a:schemeClr val="accent1">
                    <a:lumMod val="50000"/>
                  </a:schemeClr>
                </a:solidFill>
                <a:latin typeface="+mn-lt"/>
              </a:rPr>
              <a:t> break </a:t>
            </a:r>
            <a:r>
              <a:rPr lang="de-DE" sz="2200" dirty="0" err="1">
                <a:solidFill>
                  <a:schemeClr val="accent1">
                    <a:lumMod val="50000"/>
                  </a:schemeClr>
                </a:solidFill>
                <a:latin typeface="+mn-lt"/>
              </a:rPr>
              <a:t>it</a:t>
            </a:r>
            <a:r>
              <a:rPr lang="de-DE" sz="2200" dirty="0">
                <a:solidFill>
                  <a:schemeClr val="accent1">
                    <a:lumMod val="50000"/>
                  </a:schemeClr>
                </a:solidFill>
                <a:latin typeface="+mn-lt"/>
              </a:rPr>
              <a:t> down..“  </a:t>
            </a:r>
          </a:p>
          <a:p>
            <a:endParaRPr lang="de-DE" sz="1200" b="1" dirty="0">
              <a:solidFill>
                <a:schemeClr val="accent1">
                  <a:lumMod val="50000"/>
                </a:schemeClr>
              </a:solidFill>
              <a:latin typeface="+mn-lt"/>
            </a:endParaRPr>
          </a:p>
          <a:p>
            <a:r>
              <a:rPr lang="de-DE" sz="2000" b="1" dirty="0">
                <a:solidFill>
                  <a:schemeClr val="accent1">
                    <a:lumMod val="50000"/>
                  </a:schemeClr>
                </a:solidFill>
                <a:latin typeface="+mn-lt"/>
              </a:rPr>
              <a:t>Probleme:</a:t>
            </a:r>
          </a:p>
          <a:p>
            <a:pPr lvl="2"/>
            <a:r>
              <a:rPr lang="de-DE" dirty="0">
                <a:solidFill>
                  <a:schemeClr val="accent1">
                    <a:lumMod val="50000"/>
                  </a:schemeClr>
                </a:solidFill>
                <a:latin typeface="+mn-lt"/>
              </a:rPr>
              <a:t>Fehlerbaum Analyse im ERP System unzulänglich </a:t>
            </a:r>
          </a:p>
          <a:p>
            <a:pPr lvl="2"/>
            <a:r>
              <a:rPr lang="de-DE" dirty="0">
                <a:solidFill>
                  <a:schemeClr val="accent1">
                    <a:lumMod val="50000"/>
                  </a:schemeClr>
                </a:solidFill>
                <a:latin typeface="+mn-lt"/>
              </a:rPr>
              <a:t>Kostenblöcke aus der QS über ERP nicht zuordenbar</a:t>
            </a:r>
          </a:p>
          <a:p>
            <a:pPr lvl="2"/>
            <a:r>
              <a:rPr lang="de-DE" dirty="0">
                <a:solidFill>
                  <a:schemeClr val="accent1">
                    <a:lumMod val="50000"/>
                  </a:schemeClr>
                </a:solidFill>
                <a:latin typeface="+mn-lt"/>
              </a:rPr>
              <a:t>Kaufm. Anwender pflegen im QS-System keine Daten ein Verschiedene Insellösungen in den Bereichen</a:t>
            </a:r>
          </a:p>
          <a:p>
            <a:pPr lvl="2"/>
            <a:r>
              <a:rPr lang="de-DE" dirty="0">
                <a:solidFill>
                  <a:schemeClr val="accent1">
                    <a:lumMod val="50000"/>
                  </a:schemeClr>
                </a:solidFill>
                <a:latin typeface="+mn-lt"/>
              </a:rPr>
              <a:t>Keine einheitliche Data </a:t>
            </a:r>
            <a:r>
              <a:rPr lang="de-DE" dirty="0" err="1">
                <a:solidFill>
                  <a:schemeClr val="accent1">
                    <a:lumMod val="50000"/>
                  </a:schemeClr>
                </a:solidFill>
                <a:latin typeface="+mn-lt"/>
              </a:rPr>
              <a:t>Protection</a:t>
            </a:r>
            <a:r>
              <a:rPr lang="de-DE" dirty="0">
                <a:solidFill>
                  <a:schemeClr val="accent1">
                    <a:lumMod val="50000"/>
                  </a:schemeClr>
                </a:solidFill>
                <a:latin typeface="+mn-lt"/>
              </a:rPr>
              <a:t> </a:t>
            </a:r>
            <a:r>
              <a:rPr lang="de-DE" dirty="0" err="1">
                <a:solidFill>
                  <a:schemeClr val="accent1">
                    <a:lumMod val="50000"/>
                  </a:schemeClr>
                </a:solidFill>
                <a:latin typeface="+mn-lt"/>
              </a:rPr>
              <a:t>Policies</a:t>
            </a:r>
            <a:endParaRPr lang="de-DE" dirty="0">
              <a:solidFill>
                <a:schemeClr val="accent1">
                  <a:lumMod val="50000"/>
                </a:schemeClr>
              </a:solidFill>
              <a:latin typeface="+mn-lt"/>
            </a:endParaRPr>
          </a:p>
          <a:p>
            <a:endParaRPr lang="de-DE" sz="1400" b="1" dirty="0">
              <a:solidFill>
                <a:schemeClr val="accent1">
                  <a:lumMod val="50000"/>
                </a:schemeClr>
              </a:solidFill>
              <a:latin typeface="+mn-lt"/>
            </a:endParaRPr>
          </a:p>
          <a:p>
            <a:r>
              <a:rPr lang="de-DE" sz="2000" b="1" dirty="0">
                <a:solidFill>
                  <a:schemeClr val="accent1">
                    <a:lumMod val="50000"/>
                  </a:schemeClr>
                </a:solidFill>
                <a:latin typeface="+mn-lt"/>
              </a:rPr>
              <a:t>Projektziel</a:t>
            </a:r>
            <a:r>
              <a:rPr lang="de-DE" sz="2000" dirty="0">
                <a:solidFill>
                  <a:schemeClr val="accent1">
                    <a:lumMod val="50000"/>
                  </a:schemeClr>
                </a:solidFill>
                <a:latin typeface="+mn-lt"/>
              </a:rPr>
              <a:t>:  </a:t>
            </a:r>
          </a:p>
          <a:p>
            <a:r>
              <a:rPr lang="de-DE" sz="2000" dirty="0">
                <a:solidFill>
                  <a:schemeClr val="accent1">
                    <a:lumMod val="50000"/>
                  </a:schemeClr>
                </a:solidFill>
                <a:latin typeface="+mn-lt"/>
              </a:rPr>
              <a:t> 	</a:t>
            </a:r>
            <a:r>
              <a:rPr lang="de-DE" dirty="0">
                <a:solidFill>
                  <a:schemeClr val="accent1">
                    <a:lumMod val="50000"/>
                  </a:schemeClr>
                </a:solidFill>
                <a:latin typeface="+mn-lt"/>
              </a:rPr>
              <a:t>Aufdecken von bisher schwer zuordenbaren Kostenblöcken </a:t>
            </a:r>
          </a:p>
          <a:p>
            <a:endParaRPr lang="de-DE" sz="2000" dirty="0">
              <a:solidFill>
                <a:schemeClr val="accent1">
                  <a:lumMod val="50000"/>
                </a:schemeClr>
              </a:solidFill>
              <a:latin typeface="+mn-lt"/>
            </a:endParaRPr>
          </a:p>
          <a:p>
            <a:r>
              <a:rPr lang="de-DE" sz="2000" b="1" dirty="0">
                <a:solidFill>
                  <a:schemeClr val="accent1">
                    <a:lumMod val="50000"/>
                  </a:schemeClr>
                </a:solidFill>
                <a:latin typeface="+mn-lt"/>
              </a:rPr>
              <a:t>Projektziele langfristig:</a:t>
            </a:r>
          </a:p>
          <a:p>
            <a:r>
              <a:rPr lang="de-DE" sz="2000" dirty="0">
                <a:solidFill>
                  <a:schemeClr val="accent1">
                    <a:lumMod val="50000"/>
                  </a:schemeClr>
                </a:solidFill>
                <a:latin typeface="+mn-lt"/>
              </a:rPr>
              <a:t>	</a:t>
            </a:r>
            <a:r>
              <a:rPr lang="de-DE" dirty="0">
                <a:solidFill>
                  <a:schemeClr val="accent1">
                    <a:lumMod val="50000"/>
                  </a:schemeClr>
                </a:solidFill>
                <a:latin typeface="+mn-lt"/>
              </a:rPr>
              <a:t>Aufbau globales Management Reporting</a:t>
            </a:r>
          </a:p>
          <a:p>
            <a:r>
              <a:rPr lang="de-DE" dirty="0">
                <a:solidFill>
                  <a:schemeClr val="accent1">
                    <a:lumMod val="50000"/>
                  </a:schemeClr>
                </a:solidFill>
                <a:latin typeface="+mn-lt"/>
              </a:rPr>
              <a:t>	Aufbau globales Master Data Management</a:t>
            </a:r>
          </a:p>
          <a:p>
            <a:r>
              <a:rPr lang="de-DE" dirty="0">
                <a:solidFill>
                  <a:schemeClr val="accent1">
                    <a:lumMod val="50000"/>
                  </a:schemeClr>
                </a:solidFill>
                <a:latin typeface="+mn-lt"/>
              </a:rPr>
              <a:t>	Zuordnung nach globalem Fehlerbaum</a:t>
            </a:r>
          </a:p>
          <a:p>
            <a:pPr marL="0" lvl="2"/>
            <a:r>
              <a:rPr lang="de-DE" dirty="0">
                <a:solidFill>
                  <a:schemeClr val="accent1">
                    <a:lumMod val="50000"/>
                  </a:schemeClr>
                </a:solidFill>
                <a:latin typeface="+mn-lt"/>
              </a:rPr>
              <a:t>	Konvergente Data </a:t>
            </a:r>
            <a:r>
              <a:rPr lang="de-DE" dirty="0" err="1">
                <a:solidFill>
                  <a:schemeClr val="accent1">
                    <a:lumMod val="50000"/>
                  </a:schemeClr>
                </a:solidFill>
                <a:latin typeface="+mn-lt"/>
              </a:rPr>
              <a:t>Protection</a:t>
            </a:r>
            <a:r>
              <a:rPr lang="de-DE" dirty="0">
                <a:solidFill>
                  <a:schemeClr val="accent1">
                    <a:lumMod val="50000"/>
                  </a:schemeClr>
                </a:solidFill>
                <a:latin typeface="+mn-lt"/>
              </a:rPr>
              <a:t> </a:t>
            </a:r>
            <a:r>
              <a:rPr lang="de-DE" dirty="0" err="1">
                <a:solidFill>
                  <a:schemeClr val="accent1">
                    <a:lumMod val="50000"/>
                  </a:schemeClr>
                </a:solidFill>
                <a:latin typeface="+mn-lt"/>
              </a:rPr>
              <a:t>Policies</a:t>
            </a:r>
            <a:endParaRPr lang="de-DE" dirty="0">
              <a:solidFill>
                <a:schemeClr val="accent1">
                  <a:lumMod val="50000"/>
                </a:schemeClr>
              </a:solidFill>
              <a:latin typeface="+mn-lt"/>
            </a:endParaRPr>
          </a:p>
          <a:p>
            <a:endParaRPr lang="de-DE" dirty="0">
              <a:solidFill>
                <a:schemeClr val="accent1">
                  <a:lumMod val="50000"/>
                </a:schemeClr>
              </a:solidFill>
            </a:endParaRPr>
          </a:p>
        </p:txBody>
      </p:sp>
      <p:pic>
        <p:nvPicPr>
          <p:cNvPr id="1029"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4653" y="4702273"/>
            <a:ext cx="1894350" cy="48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423" y="5393113"/>
            <a:ext cx="1352179" cy="120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583" y="4470706"/>
            <a:ext cx="950646" cy="46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3"/>
          <p:cNvSpPr txBox="1"/>
          <p:nvPr/>
        </p:nvSpPr>
        <p:spPr>
          <a:xfrm>
            <a:off x="179512" y="1123007"/>
            <a:ext cx="8589490" cy="461665"/>
          </a:xfrm>
          <a:prstGeom prst="rect">
            <a:avLst/>
          </a:prstGeom>
          <a:noFill/>
        </p:spPr>
        <p:txBody>
          <a:bodyPr wrap="square" rtlCol="0">
            <a:spAutoFit/>
          </a:bodyPr>
          <a:lstStyle/>
          <a:p>
            <a:r>
              <a:rPr lang="de-DE" sz="2400" dirty="0">
                <a:solidFill>
                  <a:schemeClr val="accent1">
                    <a:lumMod val="50000"/>
                  </a:schemeClr>
                </a:solidFill>
                <a:latin typeface="+mn-lt"/>
              </a:rPr>
              <a:t>Fallbeispiel: Kopplung RKL Module CAQ  &lt;-&gt; ERP</a:t>
            </a:r>
          </a:p>
        </p:txBody>
      </p:sp>
      <p:pic>
        <p:nvPicPr>
          <p:cNvPr id="15" name="Picture 8"/>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32100" y="3786445"/>
            <a:ext cx="468237" cy="46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9"/>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058571" y="3789040"/>
            <a:ext cx="465642" cy="46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8642" y="2636912"/>
            <a:ext cx="696998" cy="42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9719" y="2788850"/>
            <a:ext cx="714101" cy="86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51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753304" y="1988840"/>
            <a:ext cx="6120680" cy="4708981"/>
          </a:xfrm>
          <a:prstGeom prst="rect">
            <a:avLst/>
          </a:prstGeom>
          <a:noFill/>
        </p:spPr>
        <p:txBody>
          <a:bodyPr wrap="square" rtlCol="0">
            <a:spAutoFit/>
          </a:bodyPr>
          <a:lstStyle/>
          <a:p>
            <a:r>
              <a:rPr lang="de-DE" sz="1400" b="1" dirty="0">
                <a:solidFill>
                  <a:schemeClr val="accent1">
                    <a:lumMod val="50000"/>
                  </a:schemeClr>
                </a:solidFill>
              </a:rPr>
              <a:t>Aktuelle Umsetzung in Abstimmung mit den ERP-System</a:t>
            </a:r>
          </a:p>
          <a:p>
            <a:pPr marL="171450" indent="-171450">
              <a:buFont typeface="Arial" panose="020B0604020202020204" pitchFamily="34" charset="0"/>
              <a:buChar char="•"/>
            </a:pPr>
            <a:endParaRPr lang="de-DE" sz="1100" dirty="0">
              <a:solidFill>
                <a:schemeClr val="accent1">
                  <a:lumMod val="50000"/>
                </a:schemeClr>
              </a:solidFill>
            </a:endParaRPr>
          </a:p>
          <a:p>
            <a:pPr marL="171450" indent="-171450">
              <a:buFont typeface="Arial" panose="020B0604020202020204" pitchFamily="34" charset="0"/>
              <a:buChar char="•"/>
            </a:pPr>
            <a:r>
              <a:rPr lang="de-DE" sz="1400" dirty="0">
                <a:solidFill>
                  <a:schemeClr val="accent1">
                    <a:lumMod val="50000"/>
                  </a:schemeClr>
                </a:solidFill>
              </a:rPr>
              <a:t>Anlegen von Reklamationen sowohl im ERP als auch im CAQ-System</a:t>
            </a:r>
            <a:br>
              <a:rPr lang="de-DE" sz="1400" dirty="0">
                <a:solidFill>
                  <a:schemeClr val="accent1">
                    <a:lumMod val="50000"/>
                  </a:schemeClr>
                </a:solidFill>
              </a:rPr>
            </a:br>
            <a:r>
              <a:rPr lang="de-DE" sz="1200" dirty="0">
                <a:solidFill>
                  <a:schemeClr val="accent1">
                    <a:lumMod val="50000"/>
                  </a:schemeClr>
                </a:solidFill>
              </a:rPr>
              <a:t>(je nach Schwerpunkt der Reklamation z.B. aus dem Bereich Endkunde oder OEM)</a:t>
            </a:r>
          </a:p>
          <a:p>
            <a:pPr marL="171450" indent="-171450">
              <a:buFont typeface="Arial" panose="020B0604020202020204" pitchFamily="34" charset="0"/>
              <a:buChar char="•"/>
            </a:pPr>
            <a:endParaRPr lang="de-DE" sz="1100" dirty="0">
              <a:solidFill>
                <a:schemeClr val="accent1">
                  <a:lumMod val="50000"/>
                </a:schemeClr>
              </a:solidFill>
            </a:endParaRPr>
          </a:p>
          <a:p>
            <a:pPr marL="171450" indent="-171450">
              <a:buFont typeface="Arial" panose="020B0604020202020204" pitchFamily="34" charset="0"/>
              <a:buChar char="•"/>
            </a:pPr>
            <a:r>
              <a:rPr lang="de-DE" sz="1400" dirty="0">
                <a:solidFill>
                  <a:schemeClr val="accent1">
                    <a:lumMod val="50000"/>
                  </a:schemeClr>
                </a:solidFill>
              </a:rPr>
              <a:t>Abschluss der Reklamation sowohl von kaufm. Seite als auch im QS - System möglich</a:t>
            </a:r>
            <a:br>
              <a:rPr lang="de-DE" sz="1100" dirty="0">
                <a:solidFill>
                  <a:schemeClr val="accent1">
                    <a:lumMod val="50000"/>
                  </a:schemeClr>
                </a:solidFill>
              </a:rPr>
            </a:br>
            <a:r>
              <a:rPr lang="de-DE" sz="1200" dirty="0">
                <a:solidFill>
                  <a:schemeClr val="accent1">
                    <a:lumMod val="50000"/>
                  </a:schemeClr>
                </a:solidFill>
              </a:rPr>
              <a:t>(je nach Schwerpunkt der Reklamation z.B. aus dem Bereich Endkunde oder OEM)</a:t>
            </a:r>
          </a:p>
          <a:p>
            <a:pPr marL="171450" indent="-171450">
              <a:buFont typeface="Arial" panose="020B0604020202020204" pitchFamily="34" charset="0"/>
              <a:buChar char="•"/>
            </a:pPr>
            <a:endParaRPr lang="de-DE" sz="1100" dirty="0">
              <a:solidFill>
                <a:schemeClr val="accent1">
                  <a:lumMod val="50000"/>
                </a:schemeClr>
              </a:solidFill>
            </a:endParaRPr>
          </a:p>
          <a:p>
            <a:pPr marL="171450" indent="-171450">
              <a:buFont typeface="Arial" panose="020B0604020202020204" pitchFamily="34" charset="0"/>
              <a:buChar char="•"/>
            </a:pPr>
            <a:r>
              <a:rPr lang="de-DE" sz="1400" dirty="0">
                <a:solidFill>
                  <a:schemeClr val="accent1">
                    <a:lumMod val="50000"/>
                  </a:schemeClr>
                </a:solidFill>
              </a:rPr>
              <a:t>Rückmeldung der QS-bezogenen Qualitätskosten der Reklamationen an das ERP System</a:t>
            </a:r>
          </a:p>
          <a:p>
            <a:pPr marL="171450" indent="-171450">
              <a:buFont typeface="Arial" panose="020B0604020202020204" pitchFamily="34" charset="0"/>
              <a:buChar char="•"/>
            </a:pPr>
            <a:endParaRPr lang="de-DE" sz="1100" dirty="0">
              <a:solidFill>
                <a:schemeClr val="accent1">
                  <a:lumMod val="50000"/>
                </a:schemeClr>
              </a:solidFill>
            </a:endParaRPr>
          </a:p>
          <a:p>
            <a:pPr marL="171450" indent="-171450">
              <a:buFont typeface="Arial" panose="020B0604020202020204" pitchFamily="34" charset="0"/>
              <a:buChar char="•"/>
            </a:pPr>
            <a:r>
              <a:rPr lang="de-DE" sz="1400" dirty="0">
                <a:solidFill>
                  <a:schemeClr val="accent1">
                    <a:lumMod val="50000"/>
                  </a:schemeClr>
                </a:solidFill>
              </a:rPr>
              <a:t>Darstellung von Unterpositionen zu Baugruppen aus einer Liste von Austauschteilen (Sekundärfehler) zum Reklamationsfehler mit Zuordnung aktueller Teilekosten und Anzahl</a:t>
            </a:r>
          </a:p>
          <a:p>
            <a:pPr marL="171450" indent="-171450">
              <a:buFont typeface="Arial" panose="020B0604020202020204" pitchFamily="34" charset="0"/>
              <a:buChar char="•"/>
            </a:pPr>
            <a:endParaRPr lang="de-DE" sz="1100" dirty="0">
              <a:solidFill>
                <a:schemeClr val="accent1">
                  <a:lumMod val="50000"/>
                </a:schemeClr>
              </a:solidFill>
            </a:endParaRPr>
          </a:p>
          <a:p>
            <a:pPr marL="171450" indent="-171450">
              <a:buFont typeface="Arial" panose="020B0604020202020204" pitchFamily="34" charset="0"/>
              <a:buChar char="•"/>
            </a:pPr>
            <a:r>
              <a:rPr lang="de-DE" sz="1400" dirty="0">
                <a:solidFill>
                  <a:schemeClr val="accent1">
                    <a:lumMod val="50000"/>
                  </a:schemeClr>
                </a:solidFill>
              </a:rPr>
              <a:t>Reproduzierbare Historie der kundenspezifischen Teilekosten zum Reklamationszeitpunkt</a:t>
            </a:r>
          </a:p>
          <a:p>
            <a:pPr marL="171450" indent="-171450">
              <a:buFont typeface="Arial" panose="020B0604020202020204" pitchFamily="34" charset="0"/>
              <a:buChar char="•"/>
            </a:pPr>
            <a:endParaRPr lang="de-DE" sz="1100" dirty="0">
              <a:solidFill>
                <a:schemeClr val="accent1">
                  <a:lumMod val="50000"/>
                </a:schemeClr>
              </a:solidFill>
            </a:endParaRPr>
          </a:p>
          <a:p>
            <a:pPr marL="171450" indent="-171450">
              <a:buFont typeface="Arial" panose="020B0604020202020204" pitchFamily="34" charset="0"/>
              <a:buChar char="•"/>
            </a:pPr>
            <a:r>
              <a:rPr lang="de-DE" sz="1400" dirty="0">
                <a:solidFill>
                  <a:schemeClr val="accent1">
                    <a:lumMod val="50000"/>
                  </a:schemeClr>
                </a:solidFill>
              </a:rPr>
              <a:t>Kumulierte Auswertungen für Management Views (Reviews) auf der Basis von ERP und QS-System – Web basierend</a:t>
            </a:r>
          </a:p>
          <a:p>
            <a:pPr marL="171450" indent="-171450">
              <a:buFont typeface="Arial" panose="020B0604020202020204" pitchFamily="34" charset="0"/>
              <a:buChar char="•"/>
            </a:pPr>
            <a:endParaRPr lang="de-DE" sz="1400" dirty="0">
              <a:solidFill>
                <a:schemeClr val="accent1">
                  <a:lumMod val="50000"/>
                </a:schemeClr>
              </a:solidFill>
            </a:endParaRPr>
          </a:p>
          <a:p>
            <a:pPr marL="171450" indent="-171450">
              <a:buFont typeface="Arial" panose="020B0604020202020204" pitchFamily="34" charset="0"/>
              <a:buChar char="•"/>
            </a:pPr>
            <a:r>
              <a:rPr lang="de-DE" sz="1400" dirty="0">
                <a:solidFill>
                  <a:schemeClr val="accent1">
                    <a:lumMod val="50000"/>
                  </a:schemeClr>
                </a:solidFill>
              </a:rPr>
              <a:t>Windows- Domänen Konten für die Authentifizierung im CAQ-System</a:t>
            </a:r>
          </a:p>
        </p:txBody>
      </p:sp>
      <p:sp>
        <p:nvSpPr>
          <p:cNvPr id="14" name="Textfeld 13"/>
          <p:cNvSpPr txBox="1"/>
          <p:nvPr/>
        </p:nvSpPr>
        <p:spPr>
          <a:xfrm>
            <a:off x="611560" y="1123007"/>
            <a:ext cx="8589490" cy="523220"/>
          </a:xfrm>
          <a:prstGeom prst="rect">
            <a:avLst/>
          </a:prstGeom>
          <a:noFill/>
        </p:spPr>
        <p:txBody>
          <a:bodyPr wrap="square" rtlCol="0">
            <a:spAutoFit/>
          </a:bodyPr>
          <a:lstStyle/>
          <a:p>
            <a:r>
              <a:rPr lang="de-DE" sz="2800" dirty="0">
                <a:solidFill>
                  <a:schemeClr val="accent1">
                    <a:lumMod val="50000"/>
                  </a:schemeClr>
                </a:solidFill>
                <a:latin typeface="+mn-lt"/>
              </a:rPr>
              <a:t>Fallbeispiel: </a:t>
            </a:r>
            <a:r>
              <a:rPr lang="de-DE" sz="2800" dirty="0">
                <a:solidFill>
                  <a:schemeClr val="accent1">
                    <a:lumMod val="50000"/>
                  </a:schemeClr>
                </a:solidFill>
              </a:rPr>
              <a:t>Kopplung </a:t>
            </a:r>
            <a:r>
              <a:rPr lang="de-DE" sz="2800" dirty="0" err="1">
                <a:solidFill>
                  <a:schemeClr val="accent1">
                    <a:lumMod val="50000"/>
                  </a:schemeClr>
                </a:solidFill>
              </a:rPr>
              <a:t>Rekl</a:t>
            </a:r>
            <a:r>
              <a:rPr lang="de-DE" sz="2800" dirty="0">
                <a:solidFill>
                  <a:schemeClr val="accent1">
                    <a:lumMod val="50000"/>
                  </a:schemeClr>
                </a:solidFill>
              </a:rPr>
              <a:t>. Module</a:t>
            </a:r>
            <a:r>
              <a:rPr lang="de-DE" sz="2800" dirty="0">
                <a:solidFill>
                  <a:schemeClr val="accent1">
                    <a:lumMod val="50000"/>
                  </a:schemeClr>
                </a:solidFill>
                <a:latin typeface="+mn-lt"/>
              </a:rPr>
              <a:t> CAQ  &lt;-&gt; ERP</a:t>
            </a:r>
          </a:p>
        </p:txBody>
      </p:sp>
      <p:pic>
        <p:nvPicPr>
          <p:cNvPr id="1032" name="Picture 8"/>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32100" y="3786445"/>
            <a:ext cx="468237" cy="46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058571" y="3789040"/>
            <a:ext cx="465642" cy="46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642" y="2636912"/>
            <a:ext cx="696998" cy="42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9719" y="2788850"/>
            <a:ext cx="714101" cy="86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4653" y="4702273"/>
            <a:ext cx="1894350" cy="48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6423" y="5393113"/>
            <a:ext cx="1352179" cy="120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5583" y="4470706"/>
            <a:ext cx="950646" cy="46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57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448EBC83-7025-4DCE-AFAB-2EA36D153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a:extLst>
              <a:ext uri="{FF2B5EF4-FFF2-40B4-BE49-F238E27FC236}">
                <a16:creationId xmlns:a16="http://schemas.microsoft.com/office/drawing/2014/main" id="{9ECB2A9C-4E34-4D27-AF90-295391350CCB}"/>
              </a:ext>
            </a:extLst>
          </p:cNvPr>
          <p:cNvSpPr/>
          <p:nvPr/>
        </p:nvSpPr>
        <p:spPr>
          <a:xfrm>
            <a:off x="971600" y="1866310"/>
            <a:ext cx="7793120" cy="4659034"/>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APQP</a:t>
            </a:r>
          </a:p>
        </p:txBody>
      </p:sp>
      <p:pic>
        <p:nvPicPr>
          <p:cNvPr id="12290" name="Picture 5" descr="pb_w-100">
            <a:hlinkClick r:id="rId4" action="ppaction://hlinksldjump"/>
            <a:extLst>
              <a:ext uri="{FF2B5EF4-FFF2-40B4-BE49-F238E27FC236}">
                <a16:creationId xmlns:a16="http://schemas.microsoft.com/office/drawing/2014/main" id="{B94C1860-A2F5-46E4-AA5E-E093A9000F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4819" y="3312263"/>
            <a:ext cx="2700353" cy="203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
            <a:extLst>
              <a:ext uri="{FF2B5EF4-FFF2-40B4-BE49-F238E27FC236}">
                <a16:creationId xmlns:a16="http://schemas.microsoft.com/office/drawing/2014/main" id="{38E96B30-BF9C-480A-9A2A-A3469D509383}"/>
              </a:ext>
            </a:extLst>
          </p:cNvPr>
          <p:cNvSpPr>
            <a:spLocks noGrp="1" noChangeArrowheads="1"/>
          </p:cNvSpPr>
          <p:nvPr>
            <p:ph type="title"/>
          </p:nvPr>
        </p:nvSpPr>
        <p:spPr>
          <a:xfrm>
            <a:off x="1488081" y="524677"/>
            <a:ext cx="5353243" cy="776112"/>
          </a:xfrm>
        </p:spPr>
        <p:txBody>
          <a:bodyPr/>
          <a:lstStyle/>
          <a:p>
            <a:pPr eaLnBrk="1" hangingPunct="1">
              <a:spcBef>
                <a:spcPct val="20000"/>
              </a:spcBef>
            </a:pPr>
            <a:r>
              <a:rPr lang="de-DE" altLang="de-DE" sz="2909">
                <a:solidFill>
                  <a:srgbClr val="002D71"/>
                </a:solidFill>
              </a:rPr>
              <a:t>Statistische Prozesskontrolle (SPC)</a:t>
            </a:r>
          </a:p>
        </p:txBody>
      </p:sp>
      <p:sp>
        <p:nvSpPr>
          <p:cNvPr id="12294" name="Rectangle 3">
            <a:extLst>
              <a:ext uri="{FF2B5EF4-FFF2-40B4-BE49-F238E27FC236}">
                <a16:creationId xmlns:a16="http://schemas.microsoft.com/office/drawing/2014/main" id="{2E1E24E1-2DB9-429A-8AAC-53B2EE9C2037}"/>
              </a:ext>
            </a:extLst>
          </p:cNvPr>
          <p:cNvSpPr>
            <a:spLocks noGrp="1" noChangeArrowheads="1"/>
          </p:cNvSpPr>
          <p:nvPr>
            <p:ph type="body" idx="1"/>
          </p:nvPr>
        </p:nvSpPr>
        <p:spPr bwMode="auto">
          <a:xfrm>
            <a:off x="1488081" y="1683072"/>
            <a:ext cx="3258384" cy="104807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p>
            <a:pPr marL="0" indent="0">
              <a:buNone/>
            </a:pPr>
            <a:r>
              <a:rPr lang="de-DE" altLang="de-DE" sz="1600" b="1" dirty="0">
                <a:solidFill>
                  <a:srgbClr val="002060"/>
                </a:solidFill>
              </a:rPr>
              <a:t>Auswertung – </a:t>
            </a:r>
            <a:r>
              <a:rPr lang="de-DE" altLang="de-DE" sz="1600" b="1" dirty="0" err="1">
                <a:solidFill>
                  <a:srgbClr val="002060"/>
                </a:solidFill>
              </a:rPr>
              <a:t>Xqer</a:t>
            </a:r>
            <a:r>
              <a:rPr lang="de-DE" altLang="de-DE" sz="1600" b="1" dirty="0">
                <a:solidFill>
                  <a:srgbClr val="002060"/>
                </a:solidFill>
              </a:rPr>
              <a:t>/S</a:t>
            </a:r>
          </a:p>
        </p:txBody>
      </p:sp>
      <p:pic>
        <p:nvPicPr>
          <p:cNvPr id="12295" name="Picture 3" descr="pb_w-100_XqerS">
            <a:hlinkClick r:id="rId4" action="ppaction://hlinksldjump"/>
            <a:extLst>
              <a:ext uri="{FF2B5EF4-FFF2-40B4-BE49-F238E27FC236}">
                <a16:creationId xmlns:a16="http://schemas.microsoft.com/office/drawing/2014/main" id="{06037A72-0E9C-4E3D-B0CC-148F80F65F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060" y="2430959"/>
            <a:ext cx="4480920" cy="345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a:hlinkClick r:id="rId4" action="ppaction://hlinksldjump"/>
            <a:extLst>
              <a:ext uri="{FF2B5EF4-FFF2-40B4-BE49-F238E27FC236}">
                <a16:creationId xmlns:a16="http://schemas.microsoft.com/office/drawing/2014/main" id="{9382163B-14C0-4CE5-9D01-40F24BC02FEF}"/>
              </a:ext>
            </a:extLst>
          </p:cNvPr>
          <p:cNvSpPr txBox="1">
            <a:spLocks noChangeArrowheads="1"/>
          </p:cNvSpPr>
          <p:nvPr/>
        </p:nvSpPr>
        <p:spPr bwMode="auto">
          <a:xfrm>
            <a:off x="1488081" y="5290384"/>
            <a:ext cx="2037131" cy="465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lvl1pPr indent="0">
              <a:spcBef>
                <a:spcPct val="20000"/>
              </a:spcBef>
              <a:buFont typeface="Arial" panose="020B0604020202020204" pitchFamily="34" charset="0"/>
              <a:buNone/>
              <a:defRPr sz="1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zurück zur Übersicht</a:t>
            </a:r>
          </a:p>
        </p:txBody>
      </p:sp>
      <p:pic>
        <p:nvPicPr>
          <p:cNvPr id="15" name="Picture 2">
            <a:extLst>
              <a:ext uri="{FF2B5EF4-FFF2-40B4-BE49-F238E27FC236}">
                <a16:creationId xmlns:a16="http://schemas.microsoft.com/office/drawing/2014/main" id="{7DFEABA8-3954-4BC5-BC85-32578035DA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23">
            <a:extLst>
              <a:ext uri="{FF2B5EF4-FFF2-40B4-BE49-F238E27FC236}">
                <a16:creationId xmlns:a16="http://schemas.microsoft.com/office/drawing/2014/main" id="{B58DF290-5CD8-480D-99C7-BA3CB01D649B}"/>
              </a:ext>
            </a:extLst>
          </p:cNvPr>
          <p:cNvCxnSpPr/>
          <p:nvPr/>
        </p:nvCxnSpPr>
        <p:spPr>
          <a:xfrm>
            <a:off x="971600" y="692696"/>
            <a:ext cx="302433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5A8EA0B2-7395-4652-ACFF-089C9AF36EAB}"/>
              </a:ext>
            </a:extLst>
          </p:cNvPr>
          <p:cNvSpPr/>
          <p:nvPr/>
        </p:nvSpPr>
        <p:spPr>
          <a:xfrm>
            <a:off x="899592" y="404664"/>
            <a:ext cx="5958408" cy="276999"/>
          </a:xfrm>
          <a:prstGeom prst="rect">
            <a:avLst/>
          </a:prstGeom>
        </p:spPr>
        <p:txBody>
          <a:bodyPr wrap="square">
            <a:spAutoFit/>
          </a:bodyPr>
          <a:lstStyle/>
          <a:p>
            <a:r>
              <a:rPr lang="de-DE" sz="1200" b="1" dirty="0">
                <a:solidFill>
                  <a:srgbClr val="002060"/>
                </a:solidFill>
              </a:rPr>
              <a:t>Beispiele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409AAAA2-F0EA-44A5-A080-A26FAC8C5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a:extLst>
              <a:ext uri="{FF2B5EF4-FFF2-40B4-BE49-F238E27FC236}">
                <a16:creationId xmlns:a16="http://schemas.microsoft.com/office/drawing/2014/main" id="{784BB560-ECB8-4D32-ADA3-30D5280A97C1}"/>
              </a:ext>
            </a:extLst>
          </p:cNvPr>
          <p:cNvSpPr/>
          <p:nvPr/>
        </p:nvSpPr>
        <p:spPr>
          <a:xfrm>
            <a:off x="971600" y="1866310"/>
            <a:ext cx="7793120" cy="4659034"/>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APQP</a:t>
            </a:r>
          </a:p>
        </p:txBody>
      </p:sp>
      <p:pic>
        <p:nvPicPr>
          <p:cNvPr id="13314" name="Picture 5" descr="pb_w-100">
            <a:hlinkClick r:id="rId4" action="ppaction://hlinksldjump"/>
            <a:extLst>
              <a:ext uri="{FF2B5EF4-FFF2-40B4-BE49-F238E27FC236}">
                <a16:creationId xmlns:a16="http://schemas.microsoft.com/office/drawing/2014/main" id="{6B16D8DD-00B6-442F-96FA-D0B9CCF4E6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4819" y="3312263"/>
            <a:ext cx="2700353" cy="203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a:extLst>
              <a:ext uri="{FF2B5EF4-FFF2-40B4-BE49-F238E27FC236}">
                <a16:creationId xmlns:a16="http://schemas.microsoft.com/office/drawing/2014/main" id="{0C6C5D76-56BE-4E91-87F6-B431F57A83AF}"/>
              </a:ext>
            </a:extLst>
          </p:cNvPr>
          <p:cNvSpPr>
            <a:spLocks noGrp="1" noChangeArrowheads="1"/>
          </p:cNvSpPr>
          <p:nvPr>
            <p:ph type="title"/>
          </p:nvPr>
        </p:nvSpPr>
        <p:spPr>
          <a:xfrm>
            <a:off x="1488081" y="524677"/>
            <a:ext cx="5353243" cy="776112"/>
          </a:xfrm>
        </p:spPr>
        <p:txBody>
          <a:bodyPr/>
          <a:lstStyle/>
          <a:p>
            <a:pPr eaLnBrk="1" hangingPunct="1">
              <a:spcBef>
                <a:spcPct val="20000"/>
              </a:spcBef>
            </a:pPr>
            <a:r>
              <a:rPr lang="de-DE" altLang="de-DE" sz="2909">
                <a:solidFill>
                  <a:srgbClr val="002D71"/>
                </a:solidFill>
              </a:rPr>
              <a:t>Statistische Prozesskontrolle (SPC)</a:t>
            </a:r>
          </a:p>
        </p:txBody>
      </p:sp>
      <p:sp>
        <p:nvSpPr>
          <p:cNvPr id="13318" name="Rectangle 3">
            <a:extLst>
              <a:ext uri="{FF2B5EF4-FFF2-40B4-BE49-F238E27FC236}">
                <a16:creationId xmlns:a16="http://schemas.microsoft.com/office/drawing/2014/main" id="{D13469D4-9C98-48F9-8892-09681AB17959}"/>
              </a:ext>
            </a:extLst>
          </p:cNvPr>
          <p:cNvSpPr>
            <a:spLocks noGrp="1" noChangeArrowheads="1"/>
          </p:cNvSpPr>
          <p:nvPr>
            <p:ph type="body" idx="1"/>
          </p:nvPr>
        </p:nvSpPr>
        <p:spPr bwMode="auto">
          <a:xfrm>
            <a:off x="1488081" y="1683071"/>
            <a:ext cx="3258384" cy="133798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p>
            <a:pPr marL="0" indent="0">
              <a:buNone/>
            </a:pPr>
            <a:r>
              <a:rPr lang="de-DE" altLang="de-DE" sz="1600" b="1" dirty="0">
                <a:solidFill>
                  <a:srgbClr val="002060"/>
                </a:solidFill>
              </a:rPr>
              <a:t>Auswertung – </a:t>
            </a:r>
            <a:r>
              <a:rPr lang="de-DE" altLang="de-DE" sz="1600" b="1" dirty="0" err="1">
                <a:solidFill>
                  <a:srgbClr val="002060"/>
                </a:solidFill>
              </a:rPr>
              <a:t>Xqer</a:t>
            </a:r>
            <a:r>
              <a:rPr lang="de-DE" altLang="de-DE" sz="1600" b="1" dirty="0">
                <a:solidFill>
                  <a:srgbClr val="002060"/>
                </a:solidFill>
              </a:rPr>
              <a:t>/R</a:t>
            </a:r>
          </a:p>
        </p:txBody>
      </p:sp>
      <p:sp>
        <p:nvSpPr>
          <p:cNvPr id="23" name="Rectangle 3">
            <a:hlinkClick r:id="rId4" action="ppaction://hlinksldjump"/>
            <a:extLst>
              <a:ext uri="{FF2B5EF4-FFF2-40B4-BE49-F238E27FC236}">
                <a16:creationId xmlns:a16="http://schemas.microsoft.com/office/drawing/2014/main" id="{263BEFB4-79C8-4536-B639-1F7B516CBAAE}"/>
              </a:ext>
            </a:extLst>
          </p:cNvPr>
          <p:cNvSpPr txBox="1">
            <a:spLocks noChangeArrowheads="1"/>
          </p:cNvSpPr>
          <p:nvPr/>
        </p:nvSpPr>
        <p:spPr bwMode="auto">
          <a:xfrm>
            <a:off x="1488081" y="5290384"/>
            <a:ext cx="2094859" cy="465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lvl1pPr indent="0">
              <a:spcBef>
                <a:spcPct val="20000"/>
              </a:spcBef>
              <a:buFont typeface="Arial" panose="020B0604020202020204" pitchFamily="34" charset="0"/>
              <a:buNone/>
              <a:defRPr sz="1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zurück zur Übersicht</a:t>
            </a:r>
          </a:p>
        </p:txBody>
      </p:sp>
      <p:pic>
        <p:nvPicPr>
          <p:cNvPr id="13320" name="Picture 4" descr="pb_w-100_XqerR">
            <a:hlinkClick r:id="rId4" action="ppaction://hlinksldjump"/>
            <a:extLst>
              <a:ext uri="{FF2B5EF4-FFF2-40B4-BE49-F238E27FC236}">
                <a16:creationId xmlns:a16="http://schemas.microsoft.com/office/drawing/2014/main" id="{49E4E0D4-6207-46C0-83CF-68E7DFAA5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060" y="2430960"/>
            <a:ext cx="4480920" cy="345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8B72ADAC-D9F7-44B6-941F-9609189B16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rade Verbindung 23">
            <a:extLst>
              <a:ext uri="{FF2B5EF4-FFF2-40B4-BE49-F238E27FC236}">
                <a16:creationId xmlns:a16="http://schemas.microsoft.com/office/drawing/2014/main" id="{8DE808DE-68C1-410D-8810-BD1E9E534506}"/>
              </a:ext>
            </a:extLst>
          </p:cNvPr>
          <p:cNvCxnSpPr/>
          <p:nvPr/>
        </p:nvCxnSpPr>
        <p:spPr>
          <a:xfrm>
            <a:off x="971600" y="692696"/>
            <a:ext cx="302433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5A8C1E8-C9FB-4A54-A714-4AB1AF1E2BCE}"/>
              </a:ext>
            </a:extLst>
          </p:cNvPr>
          <p:cNvSpPr/>
          <p:nvPr/>
        </p:nvSpPr>
        <p:spPr>
          <a:xfrm>
            <a:off x="899592" y="404664"/>
            <a:ext cx="5958408" cy="276999"/>
          </a:xfrm>
          <a:prstGeom prst="rect">
            <a:avLst/>
          </a:prstGeom>
        </p:spPr>
        <p:txBody>
          <a:bodyPr wrap="square">
            <a:spAutoFit/>
          </a:bodyPr>
          <a:lstStyle/>
          <a:p>
            <a:r>
              <a:rPr lang="de-DE" sz="1200" b="1" dirty="0">
                <a:solidFill>
                  <a:srgbClr val="002060"/>
                </a:solidFill>
              </a:rPr>
              <a:t>Beispiele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3A5F6FC0-AE9E-415B-BE38-DF035DCCD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a:extLst>
              <a:ext uri="{FF2B5EF4-FFF2-40B4-BE49-F238E27FC236}">
                <a16:creationId xmlns:a16="http://schemas.microsoft.com/office/drawing/2014/main" id="{AEB598F4-97FA-466C-A55B-37EEA1703452}"/>
              </a:ext>
            </a:extLst>
          </p:cNvPr>
          <p:cNvSpPr/>
          <p:nvPr/>
        </p:nvSpPr>
        <p:spPr>
          <a:xfrm>
            <a:off x="971600" y="1866310"/>
            <a:ext cx="7793120" cy="4659034"/>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APQP</a:t>
            </a:r>
          </a:p>
        </p:txBody>
      </p:sp>
      <p:pic>
        <p:nvPicPr>
          <p:cNvPr id="14338" name="Picture 5" descr="pb_w-100">
            <a:hlinkClick r:id="rId4" action="ppaction://hlinksldjump"/>
            <a:extLst>
              <a:ext uri="{FF2B5EF4-FFF2-40B4-BE49-F238E27FC236}">
                <a16:creationId xmlns:a16="http://schemas.microsoft.com/office/drawing/2014/main" id="{FF5387D9-F012-4691-9124-7645E51097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4819" y="3312263"/>
            <a:ext cx="2700353" cy="203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2">
            <a:extLst>
              <a:ext uri="{FF2B5EF4-FFF2-40B4-BE49-F238E27FC236}">
                <a16:creationId xmlns:a16="http://schemas.microsoft.com/office/drawing/2014/main" id="{94DB2FB5-E875-4922-BF8E-A18C620C57EE}"/>
              </a:ext>
            </a:extLst>
          </p:cNvPr>
          <p:cNvSpPr>
            <a:spLocks noGrp="1" noChangeArrowheads="1"/>
          </p:cNvSpPr>
          <p:nvPr>
            <p:ph type="title"/>
          </p:nvPr>
        </p:nvSpPr>
        <p:spPr>
          <a:xfrm>
            <a:off x="1488081" y="524677"/>
            <a:ext cx="5410970" cy="776112"/>
          </a:xfrm>
        </p:spPr>
        <p:txBody>
          <a:bodyPr/>
          <a:lstStyle/>
          <a:p>
            <a:pPr eaLnBrk="1" hangingPunct="1">
              <a:spcBef>
                <a:spcPct val="20000"/>
              </a:spcBef>
            </a:pPr>
            <a:r>
              <a:rPr lang="de-DE" altLang="de-DE" sz="2909">
                <a:solidFill>
                  <a:srgbClr val="002D71"/>
                </a:solidFill>
              </a:rPr>
              <a:t>Statistische Prozesskontrolle (SPC)</a:t>
            </a:r>
          </a:p>
        </p:txBody>
      </p:sp>
      <p:sp>
        <p:nvSpPr>
          <p:cNvPr id="14342" name="Rectangle 3">
            <a:extLst>
              <a:ext uri="{FF2B5EF4-FFF2-40B4-BE49-F238E27FC236}">
                <a16:creationId xmlns:a16="http://schemas.microsoft.com/office/drawing/2014/main" id="{9280D70F-CA09-4240-A19A-BC06965E8022}"/>
              </a:ext>
            </a:extLst>
          </p:cNvPr>
          <p:cNvSpPr>
            <a:spLocks noGrp="1" noChangeArrowheads="1"/>
          </p:cNvSpPr>
          <p:nvPr>
            <p:ph type="body" idx="1"/>
          </p:nvPr>
        </p:nvSpPr>
        <p:spPr bwMode="auto">
          <a:xfrm>
            <a:off x="1488081" y="1683071"/>
            <a:ext cx="3956242" cy="9890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p>
            <a:pPr marL="0" indent="0">
              <a:buNone/>
            </a:pPr>
            <a:r>
              <a:rPr lang="de-DE" altLang="de-DE" sz="1600" b="1" dirty="0">
                <a:solidFill>
                  <a:srgbClr val="002060"/>
                </a:solidFill>
              </a:rPr>
              <a:t>Auswertung – Fähigkeit</a:t>
            </a:r>
          </a:p>
        </p:txBody>
      </p:sp>
      <p:sp>
        <p:nvSpPr>
          <p:cNvPr id="23" name="Rectangle 3">
            <a:hlinkClick r:id="rId4" action="ppaction://hlinksldjump"/>
            <a:extLst>
              <a:ext uri="{FF2B5EF4-FFF2-40B4-BE49-F238E27FC236}">
                <a16:creationId xmlns:a16="http://schemas.microsoft.com/office/drawing/2014/main" id="{04FF5C37-9B7C-4FC7-9908-6D67719CDE05}"/>
              </a:ext>
            </a:extLst>
          </p:cNvPr>
          <p:cNvSpPr txBox="1">
            <a:spLocks noChangeArrowheads="1"/>
          </p:cNvSpPr>
          <p:nvPr/>
        </p:nvSpPr>
        <p:spPr bwMode="auto">
          <a:xfrm>
            <a:off x="1488081" y="5290384"/>
            <a:ext cx="2094859" cy="465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lvl1pPr indent="0">
              <a:spcBef>
                <a:spcPct val="20000"/>
              </a:spcBef>
              <a:buFont typeface="Arial" panose="020B0604020202020204" pitchFamily="34" charset="0"/>
              <a:buNone/>
              <a:defRPr sz="1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zurück zur Übersicht</a:t>
            </a:r>
          </a:p>
        </p:txBody>
      </p:sp>
      <p:pic>
        <p:nvPicPr>
          <p:cNvPr id="14344" name="Picture 4" descr="pb_w-100_Fh">
            <a:hlinkClick r:id="rId4" action="ppaction://hlinksldjump"/>
            <a:extLst>
              <a:ext uri="{FF2B5EF4-FFF2-40B4-BE49-F238E27FC236}">
                <a16:creationId xmlns:a16="http://schemas.microsoft.com/office/drawing/2014/main" id="{61ACCFE2-81F2-4315-9748-CDCB51BB1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061" y="2430960"/>
            <a:ext cx="4479636" cy="345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1AECCF9C-A285-41C4-82A1-224B3F2DBB6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23">
            <a:extLst>
              <a:ext uri="{FF2B5EF4-FFF2-40B4-BE49-F238E27FC236}">
                <a16:creationId xmlns:a16="http://schemas.microsoft.com/office/drawing/2014/main" id="{62CE26B6-B976-4BDE-8363-270BD5265F6B}"/>
              </a:ext>
            </a:extLst>
          </p:cNvPr>
          <p:cNvCxnSpPr/>
          <p:nvPr/>
        </p:nvCxnSpPr>
        <p:spPr>
          <a:xfrm>
            <a:off x="971600" y="692696"/>
            <a:ext cx="302433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A3C4E69A-E427-480B-A585-13EA7EC57096}"/>
              </a:ext>
            </a:extLst>
          </p:cNvPr>
          <p:cNvSpPr/>
          <p:nvPr/>
        </p:nvSpPr>
        <p:spPr>
          <a:xfrm>
            <a:off x="899592" y="404664"/>
            <a:ext cx="5958408" cy="276999"/>
          </a:xfrm>
          <a:prstGeom prst="rect">
            <a:avLst/>
          </a:prstGeom>
        </p:spPr>
        <p:txBody>
          <a:bodyPr wrap="square">
            <a:spAutoFit/>
          </a:bodyPr>
          <a:lstStyle/>
          <a:p>
            <a:r>
              <a:rPr lang="de-DE" sz="1200" b="1" dirty="0">
                <a:solidFill>
                  <a:srgbClr val="002060"/>
                </a:solidFill>
              </a:rPr>
              <a:t>Beispiele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8437956869_194dfde833_o.jpg">
            <a:extLst>
              <a:ext uri="{FF2B5EF4-FFF2-40B4-BE49-F238E27FC236}">
                <a16:creationId xmlns:a16="http://schemas.microsoft.com/office/drawing/2014/main" id="{0C85AC75-EBAC-9B42-B6C5-FC9DB92AABA4}"/>
              </a:ext>
            </a:extLst>
          </p:cNvPr>
          <p:cNvPicPr>
            <a:picLocks noChangeAspect="1"/>
          </p:cNvPicPr>
          <p:nvPr/>
        </p:nvPicPr>
        <p:blipFill>
          <a:blip r:embed="rId2"/>
          <a:srcRect/>
          <a:stretch/>
        </p:blipFill>
        <p:spPr>
          <a:xfrm>
            <a:off x="6763166" y="857587"/>
            <a:ext cx="2379414" cy="5142825"/>
          </a:xfrm>
          <a:prstGeom prst="rect">
            <a:avLst/>
          </a:prstGeom>
          <a:ln w="3175">
            <a:miter lim="400000"/>
          </a:ln>
        </p:spPr>
      </p:pic>
      <p:sp>
        <p:nvSpPr>
          <p:cNvPr id="10" name="Shape 3">
            <a:extLst>
              <a:ext uri="{FF2B5EF4-FFF2-40B4-BE49-F238E27FC236}">
                <a16:creationId xmlns:a16="http://schemas.microsoft.com/office/drawing/2014/main" id="{9385CF82-CD61-DB49-ABC0-6A25D6F638B8}"/>
              </a:ext>
            </a:extLst>
          </p:cNvPr>
          <p:cNvSpPr/>
          <p:nvPr/>
        </p:nvSpPr>
        <p:spPr>
          <a:xfrm flipH="1" flipV="1">
            <a:off x="330301" y="1636776"/>
            <a:ext cx="1019168" cy="1"/>
          </a:xfrm>
          <a:prstGeom prst="line">
            <a:avLst/>
          </a:prstGeom>
          <a:ln w="25400">
            <a:solidFill>
              <a:srgbClr val="155FA5"/>
            </a:solidFill>
            <a:miter lim="400000"/>
          </a:ln>
        </p:spPr>
        <p:txBody>
          <a:bodyPr lIns="20320" tIns="20320" rIns="20320" bIns="20320" anchor="ctr"/>
          <a:lstStyle/>
          <a:p>
            <a:pPr algn="ctr">
              <a:lnSpc>
                <a:spcPct val="100000"/>
              </a:lnSpc>
              <a:defRPr sz="2200">
                <a:solidFill>
                  <a:srgbClr val="000000"/>
                </a:solidFill>
                <a:latin typeface="Helvetica Light"/>
                <a:ea typeface="Helvetica Light"/>
                <a:cs typeface="Helvetica Light"/>
                <a:sym typeface="Helvetica Light"/>
              </a:defRPr>
            </a:pPr>
            <a:endParaRPr sz="1650"/>
          </a:p>
        </p:txBody>
      </p:sp>
      <p:sp>
        <p:nvSpPr>
          <p:cNvPr id="11" name="Shape 4">
            <a:extLst>
              <a:ext uri="{FF2B5EF4-FFF2-40B4-BE49-F238E27FC236}">
                <a16:creationId xmlns:a16="http://schemas.microsoft.com/office/drawing/2014/main" id="{36EC79D8-9788-EC42-A8E8-42A3DAB95616}"/>
              </a:ext>
            </a:extLst>
          </p:cNvPr>
          <p:cNvSpPr/>
          <p:nvPr/>
        </p:nvSpPr>
        <p:spPr>
          <a:xfrm flipH="1" flipV="1">
            <a:off x="329666" y="1575184"/>
            <a:ext cx="863016" cy="1"/>
          </a:xfrm>
          <a:prstGeom prst="line">
            <a:avLst/>
          </a:prstGeom>
          <a:ln w="25400">
            <a:solidFill>
              <a:srgbClr val="155FA5"/>
            </a:solidFill>
            <a:miter lim="400000"/>
          </a:ln>
        </p:spPr>
        <p:txBody>
          <a:bodyPr lIns="20320" tIns="20320" rIns="20320" bIns="20320" anchor="ctr"/>
          <a:lstStyle/>
          <a:p>
            <a:pPr algn="ctr">
              <a:lnSpc>
                <a:spcPct val="100000"/>
              </a:lnSpc>
              <a:defRPr sz="2200">
                <a:solidFill>
                  <a:srgbClr val="000000"/>
                </a:solidFill>
                <a:latin typeface="Helvetica Light"/>
                <a:ea typeface="Helvetica Light"/>
                <a:cs typeface="Helvetica Light"/>
                <a:sym typeface="Helvetica Light"/>
              </a:defRPr>
            </a:pPr>
            <a:endParaRPr sz="1650"/>
          </a:p>
        </p:txBody>
      </p:sp>
      <p:sp>
        <p:nvSpPr>
          <p:cNvPr id="14" name="Shape 193">
            <a:extLst>
              <a:ext uri="{FF2B5EF4-FFF2-40B4-BE49-F238E27FC236}">
                <a16:creationId xmlns:a16="http://schemas.microsoft.com/office/drawing/2014/main" id="{CD37580D-95DA-A948-AFE9-27E874EB713C}"/>
              </a:ext>
            </a:extLst>
          </p:cNvPr>
          <p:cNvSpPr/>
          <p:nvPr/>
        </p:nvSpPr>
        <p:spPr>
          <a:xfrm>
            <a:off x="314642" y="1178615"/>
            <a:ext cx="4351576" cy="318036"/>
          </a:xfrm>
          <a:prstGeom prst="rect">
            <a:avLst/>
          </a:prstGeom>
          <a:ln w="3175">
            <a:miter lim="400000"/>
          </a:ln>
          <a:extLst>
            <a:ext uri="{C572A759-6A51-4108-AA02-DFA0A04FC94B}">
              <ma14:wrappingTextBoxFlag xmlns:ma14="http://schemas.microsoft.com/office/mac/drawingml/2011/main" xmlns="" val="1"/>
            </a:ext>
          </a:extLst>
        </p:spPr>
        <p:txBody>
          <a:bodyPr wrap="none" lIns="20320" tIns="20320" rIns="20320" bIns="20320" anchor="ctr">
            <a:spAutoFit/>
          </a:bodyPr>
          <a:lstStyle>
            <a:lvl1pPr>
              <a:defRPr sz="2800">
                <a:latin typeface="+mn-lt"/>
                <a:ea typeface="+mn-ea"/>
                <a:cs typeface="+mn-cs"/>
                <a:sym typeface="Montserrat Bold"/>
              </a:defRPr>
            </a:lvl1pPr>
          </a:lstStyle>
          <a:p>
            <a:r>
              <a:rPr lang="de-DE" sz="1800" b="1" dirty="0">
                <a:solidFill>
                  <a:srgbClr val="5A5A5A"/>
                </a:solidFill>
                <a:latin typeface="Montserrat" pitchFamily="2" charset="77"/>
              </a:rPr>
              <a:t>PDAP - Prozesslenkung und Analyse seit 1983</a:t>
            </a:r>
          </a:p>
        </p:txBody>
      </p:sp>
      <p:pic>
        <p:nvPicPr>
          <p:cNvPr id="7" name="Grafik 6">
            <a:extLst>
              <a:ext uri="{FF2B5EF4-FFF2-40B4-BE49-F238E27FC236}">
                <a16:creationId xmlns:a16="http://schemas.microsoft.com/office/drawing/2014/main" id="{4128B00F-FDEE-7A4F-BA3B-6B58766EC299}"/>
              </a:ext>
            </a:extLst>
          </p:cNvPr>
          <p:cNvPicPr>
            <a:picLocks noChangeAspect="1"/>
          </p:cNvPicPr>
          <p:nvPr/>
        </p:nvPicPr>
        <p:blipFill>
          <a:blip r:embed="rId3"/>
          <a:stretch>
            <a:fillRect/>
          </a:stretch>
        </p:blipFill>
        <p:spPr>
          <a:xfrm>
            <a:off x="6834324" y="5424271"/>
            <a:ext cx="2250144" cy="555035"/>
          </a:xfrm>
          <a:prstGeom prst="rect">
            <a:avLst/>
          </a:prstGeom>
        </p:spPr>
      </p:pic>
      <p:pic>
        <p:nvPicPr>
          <p:cNvPr id="22" name="Grafik 21">
            <a:extLst>
              <a:ext uri="{FF2B5EF4-FFF2-40B4-BE49-F238E27FC236}">
                <a16:creationId xmlns:a16="http://schemas.microsoft.com/office/drawing/2014/main" id="{7EB0BB7D-2E7D-914A-98F3-D2AD858E661A}"/>
              </a:ext>
            </a:extLst>
          </p:cNvPr>
          <p:cNvPicPr>
            <a:picLocks noChangeAspect="1"/>
          </p:cNvPicPr>
          <p:nvPr/>
        </p:nvPicPr>
        <p:blipFill>
          <a:blip r:embed="rId4"/>
          <a:stretch>
            <a:fillRect/>
          </a:stretch>
        </p:blipFill>
        <p:spPr>
          <a:xfrm>
            <a:off x="7312069" y="1028056"/>
            <a:ext cx="1289681" cy="605291"/>
          </a:xfrm>
          <a:prstGeom prst="rect">
            <a:avLst/>
          </a:prstGeom>
        </p:spPr>
      </p:pic>
      <p:grpSp>
        <p:nvGrpSpPr>
          <p:cNvPr id="26" name="Gruppieren 25">
            <a:extLst>
              <a:ext uri="{FF2B5EF4-FFF2-40B4-BE49-F238E27FC236}">
                <a16:creationId xmlns:a16="http://schemas.microsoft.com/office/drawing/2014/main" id="{6463F7D8-92C2-0F40-89E5-00FB3FD92A05}"/>
              </a:ext>
            </a:extLst>
          </p:cNvPr>
          <p:cNvGrpSpPr/>
          <p:nvPr/>
        </p:nvGrpSpPr>
        <p:grpSpPr>
          <a:xfrm>
            <a:off x="814409" y="2272999"/>
            <a:ext cx="5545569" cy="2897471"/>
            <a:chOff x="1052227" y="2651625"/>
            <a:chExt cx="7394092" cy="3863296"/>
          </a:xfrm>
        </p:grpSpPr>
        <p:sp>
          <p:nvSpPr>
            <p:cNvPr id="27" name="Shape 181">
              <a:extLst>
                <a:ext uri="{FF2B5EF4-FFF2-40B4-BE49-F238E27FC236}">
                  <a16:creationId xmlns:a16="http://schemas.microsoft.com/office/drawing/2014/main" id="{E6831566-142F-8B45-9BF7-CDEBC957781A}"/>
                </a:ext>
              </a:extLst>
            </p:cNvPr>
            <p:cNvSpPr/>
            <p:nvPr/>
          </p:nvSpPr>
          <p:spPr>
            <a:xfrm>
              <a:off x="1821318" y="2708902"/>
              <a:ext cx="1272827" cy="424048"/>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none" lIns="20320" tIns="20320" rIns="20320" bIns="20320" numCol="1" anchor="t">
              <a:spAutoFit/>
            </a:bodyPr>
            <a:lstStyle>
              <a:lvl1pPr>
                <a:defRPr sz="2400">
                  <a:latin typeface="+mn-lt"/>
                  <a:ea typeface="+mn-ea"/>
                  <a:cs typeface="+mn-cs"/>
                  <a:sym typeface="Montserrat Bold"/>
                </a:defRPr>
              </a:lvl1pPr>
            </a:lstStyle>
            <a:p>
              <a:r>
                <a:rPr lang="de-DE" sz="1800" b="1" dirty="0">
                  <a:solidFill>
                    <a:srgbClr val="155FA5"/>
                  </a:solidFill>
                  <a:latin typeface="Montserrat" pitchFamily="2" charset="77"/>
                </a:rPr>
                <a:t>Übersicht</a:t>
              </a:r>
            </a:p>
          </p:txBody>
        </p:sp>
        <p:sp>
          <p:nvSpPr>
            <p:cNvPr id="28" name="Shape 182">
              <a:extLst>
                <a:ext uri="{FF2B5EF4-FFF2-40B4-BE49-F238E27FC236}">
                  <a16:creationId xmlns:a16="http://schemas.microsoft.com/office/drawing/2014/main" id="{C5DB4757-D8B7-EF43-BB0E-EC38DD24A90B}"/>
                </a:ext>
              </a:extLst>
            </p:cNvPr>
            <p:cNvSpPr/>
            <p:nvPr/>
          </p:nvSpPr>
          <p:spPr>
            <a:xfrm>
              <a:off x="1824092" y="3276256"/>
              <a:ext cx="6622227" cy="323866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20320" tIns="20320" rIns="20320" bIns="20320" numCol="1" anchor="t">
              <a:spAutoFit/>
            </a:bodyPr>
            <a:lstStyle/>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Umsetzung normativer Anforderungen</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Kennzahlen, Kosten &amp; Trends zur Qualitätslage</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Nachverfolgung von Maßnahmen</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Ermittlung von Fehlerursachen</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Management View - SSRS-Enterprise Reporting Plattform</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PDAP Power BI – </a:t>
              </a:r>
              <a:r>
                <a:rPr lang="de-DE" sz="1500" dirty="0" err="1">
                  <a:solidFill>
                    <a:srgbClr val="5A5A5A"/>
                  </a:solidFill>
                  <a:latin typeface="Montserrat" pitchFamily="2" charset="77"/>
                </a:rPr>
                <a:t>Self</a:t>
              </a:r>
              <a:r>
                <a:rPr lang="de-DE" sz="1500" dirty="0">
                  <a:solidFill>
                    <a:srgbClr val="5A5A5A"/>
                  </a:solidFill>
                  <a:latin typeface="Montserrat" pitchFamily="2" charset="77"/>
                </a:rPr>
                <a:t> Service - Analysen und mehr</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Beispiele</a:t>
              </a:r>
            </a:p>
          </p:txBody>
        </p:sp>
        <p:sp>
          <p:nvSpPr>
            <p:cNvPr id="29" name="Shape 183">
              <a:extLst>
                <a:ext uri="{FF2B5EF4-FFF2-40B4-BE49-F238E27FC236}">
                  <a16:creationId xmlns:a16="http://schemas.microsoft.com/office/drawing/2014/main" id="{BCE84737-1398-3645-8EE1-BF032ABDB7D1}"/>
                </a:ext>
              </a:extLst>
            </p:cNvPr>
            <p:cNvSpPr/>
            <p:nvPr/>
          </p:nvSpPr>
          <p:spPr>
            <a:xfrm>
              <a:off x="1052227" y="2651625"/>
              <a:ext cx="582166" cy="582164"/>
            </a:xfrm>
            <a:prstGeom prst="ellipse">
              <a:avLst/>
            </a:prstGeom>
            <a:solidFill>
              <a:srgbClr val="155FA5"/>
            </a:solidFill>
            <a:ln w="3175" cap="flat">
              <a:noFill/>
              <a:miter lim="400000"/>
            </a:ln>
            <a:effectLst/>
          </p:spPr>
          <p:txBody>
            <a:bodyPr wrap="square" lIns="20320" tIns="20320" rIns="20320" bIns="20320" numCol="1" anchor="ctr">
              <a:noAutofit/>
            </a:bodyPr>
            <a:lstStyle/>
            <a:p>
              <a:pPr algn="ctr">
                <a:lnSpc>
                  <a:spcPct val="100000"/>
                </a:lnSpc>
                <a:defRPr sz="2200">
                  <a:solidFill>
                    <a:srgbClr val="FFFFFF"/>
                  </a:solidFill>
                </a:defRPr>
              </a:pPr>
              <a:endParaRPr sz="1650" dirty="0"/>
            </a:p>
          </p:txBody>
        </p:sp>
        <p:sp>
          <p:nvSpPr>
            <p:cNvPr id="30" name="Shape 132">
              <a:extLst>
                <a:ext uri="{FF2B5EF4-FFF2-40B4-BE49-F238E27FC236}">
                  <a16:creationId xmlns:a16="http://schemas.microsoft.com/office/drawing/2014/main" id="{C6DAF5AC-C576-6A40-A44F-12E0A323692F}"/>
                </a:ext>
              </a:extLst>
            </p:cNvPr>
            <p:cNvSpPr/>
            <p:nvPr/>
          </p:nvSpPr>
          <p:spPr>
            <a:xfrm>
              <a:off x="1052227" y="2662736"/>
              <a:ext cx="556745" cy="516381"/>
            </a:xfrm>
            <a:prstGeom prst="rect">
              <a:avLst/>
            </a:prstGeom>
            <a:ln w="3175">
              <a:miter lim="400000"/>
            </a:ln>
            <a:extLst>
              <a:ext uri="{C572A759-6A51-4108-AA02-DFA0A04FC94B}">
                <ma14:wrappingTextBoxFlag xmlns:ma14="http://schemas.microsoft.com/office/mac/drawingml/2011/main" xmlns="" val="1"/>
              </a:ext>
            </a:extLst>
          </p:spPr>
          <p:txBody>
            <a:bodyPr wrap="square" lIns="20320" tIns="20320" rIns="20320" bIns="20320" anchor="ctr">
              <a:spAutoFit/>
            </a:bodyPr>
            <a:lstStyle>
              <a:lvl1pPr>
                <a:defRPr sz="3000">
                  <a:solidFill>
                    <a:srgbClr val="155FA5"/>
                  </a:solidFill>
                  <a:latin typeface="FontAwesome"/>
                  <a:ea typeface="FontAwesome"/>
                  <a:cs typeface="FontAwesome"/>
                  <a:sym typeface="FontAwesome"/>
                </a:defRPr>
              </a:lvl1pPr>
            </a:lstStyle>
            <a:p>
              <a:pPr algn="ctr"/>
              <a:r>
                <a:rPr lang="de-DE" sz="2250" dirty="0">
                  <a:solidFill>
                    <a:schemeClr val="bg1"/>
                  </a:solidFill>
                  <a:latin typeface="Segoe UI Symbol" panose="020B0502040204020203" pitchFamily="34" charset="0"/>
                  <a:ea typeface="Segoe UI Symbol" panose="020B0502040204020203" pitchFamily="34" charset="0"/>
                </a:rPr>
                <a:t></a:t>
              </a:r>
              <a:endParaRPr lang="de-DE" sz="1725" dirty="0">
                <a:solidFill>
                  <a:schemeClr val="bg1"/>
                </a:solidFill>
                <a:latin typeface="Segoe UI Symbol" panose="020B0502040204020203" pitchFamily="34" charset="0"/>
                <a:ea typeface="Segoe UI Symbol" panose="020B0502040204020203" pitchFamily="34" charset="0"/>
              </a:endParaRPr>
            </a:p>
          </p:txBody>
        </p:sp>
      </p:grpSp>
    </p:spTree>
    <p:extLst>
      <p:ext uri="{BB962C8B-B14F-4D97-AF65-F5344CB8AC3E}">
        <p14:creationId xmlns:p14="http://schemas.microsoft.com/office/powerpoint/2010/main" val="1154076773"/>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500" fill="hold"/>
                                        <p:tgtEl>
                                          <p:spTgt spid="26"/>
                                        </p:tgtEl>
                                        <p:attrNameLst>
                                          <p:attrName>ppt_x</p:attrName>
                                        </p:attrNameLst>
                                      </p:cBhvr>
                                      <p:tavLst>
                                        <p:tav tm="0">
                                          <p:val>
                                            <p:strVal val="#ppt_x"/>
                                          </p:val>
                                        </p:tav>
                                        <p:tav tm="100000">
                                          <p:val>
                                            <p:strVal val="#ppt_x"/>
                                          </p:val>
                                        </p:tav>
                                      </p:tavLst>
                                    </p:anim>
                                    <p:anim calcmode="lin" valueType="num">
                                      <p:cBhvr additive="base">
                                        <p:cTn id="8" dur="1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FA72F0F-0643-4A71-BC1D-E62A75EC52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a:extLst>
              <a:ext uri="{FF2B5EF4-FFF2-40B4-BE49-F238E27FC236}">
                <a16:creationId xmlns:a16="http://schemas.microsoft.com/office/drawing/2014/main" id="{B20F395C-5B34-40F4-A668-2522A95D293D}"/>
              </a:ext>
            </a:extLst>
          </p:cNvPr>
          <p:cNvSpPr/>
          <p:nvPr/>
        </p:nvSpPr>
        <p:spPr>
          <a:xfrm>
            <a:off x="971600" y="1866310"/>
            <a:ext cx="7793120" cy="4659034"/>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APQP</a:t>
            </a:r>
          </a:p>
        </p:txBody>
      </p:sp>
      <p:pic>
        <p:nvPicPr>
          <p:cNvPr id="15362" name="Picture 5" descr="pb_w-100">
            <a:hlinkClick r:id="rId4" action="ppaction://hlinksldjump"/>
            <a:extLst>
              <a:ext uri="{FF2B5EF4-FFF2-40B4-BE49-F238E27FC236}">
                <a16:creationId xmlns:a16="http://schemas.microsoft.com/office/drawing/2014/main" id="{8E3E2201-DE36-4F17-AC8D-6FDF392730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4819" y="3312263"/>
            <a:ext cx="2700353" cy="203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a:extLst>
              <a:ext uri="{FF2B5EF4-FFF2-40B4-BE49-F238E27FC236}">
                <a16:creationId xmlns:a16="http://schemas.microsoft.com/office/drawing/2014/main" id="{0BBEF69C-3B2A-4E52-ABF6-10B279FF6664}"/>
              </a:ext>
            </a:extLst>
          </p:cNvPr>
          <p:cNvSpPr>
            <a:spLocks noGrp="1" noChangeArrowheads="1"/>
          </p:cNvSpPr>
          <p:nvPr>
            <p:ph type="title"/>
          </p:nvPr>
        </p:nvSpPr>
        <p:spPr>
          <a:xfrm>
            <a:off x="1488081" y="524677"/>
            <a:ext cx="5469980" cy="776112"/>
          </a:xfrm>
        </p:spPr>
        <p:txBody>
          <a:bodyPr/>
          <a:lstStyle/>
          <a:p>
            <a:pPr eaLnBrk="1" hangingPunct="1">
              <a:spcBef>
                <a:spcPct val="20000"/>
              </a:spcBef>
            </a:pPr>
            <a:r>
              <a:rPr lang="de-DE" altLang="de-DE" sz="2909">
                <a:solidFill>
                  <a:srgbClr val="002D71"/>
                </a:solidFill>
              </a:rPr>
              <a:t>Statistische Prozesskontrolle (SPC)</a:t>
            </a:r>
          </a:p>
        </p:txBody>
      </p:sp>
      <p:sp>
        <p:nvSpPr>
          <p:cNvPr id="15366" name="Rectangle 3">
            <a:extLst>
              <a:ext uri="{FF2B5EF4-FFF2-40B4-BE49-F238E27FC236}">
                <a16:creationId xmlns:a16="http://schemas.microsoft.com/office/drawing/2014/main" id="{4B7EA9C1-063C-4A34-895A-1B10551FFA7C}"/>
              </a:ext>
            </a:extLst>
          </p:cNvPr>
          <p:cNvSpPr>
            <a:spLocks noGrp="1" noChangeArrowheads="1"/>
          </p:cNvSpPr>
          <p:nvPr>
            <p:ph type="body" idx="1"/>
          </p:nvPr>
        </p:nvSpPr>
        <p:spPr bwMode="auto">
          <a:xfrm>
            <a:off x="1488081" y="1683071"/>
            <a:ext cx="4015253" cy="8145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p>
            <a:pPr marL="0" indent="0">
              <a:buNone/>
            </a:pPr>
            <a:r>
              <a:rPr lang="de-DE" altLang="de-DE" sz="1600" b="1" dirty="0">
                <a:solidFill>
                  <a:srgbClr val="002060"/>
                </a:solidFill>
              </a:rPr>
              <a:t>Auswertung – Mediankarte</a:t>
            </a:r>
          </a:p>
        </p:txBody>
      </p:sp>
      <p:sp>
        <p:nvSpPr>
          <p:cNvPr id="23" name="Rectangle 3">
            <a:hlinkClick r:id="rId4" action="ppaction://hlinksldjump"/>
            <a:extLst>
              <a:ext uri="{FF2B5EF4-FFF2-40B4-BE49-F238E27FC236}">
                <a16:creationId xmlns:a16="http://schemas.microsoft.com/office/drawing/2014/main" id="{857E7EC2-1820-4151-BEFC-086A2FE3749E}"/>
              </a:ext>
            </a:extLst>
          </p:cNvPr>
          <p:cNvSpPr txBox="1">
            <a:spLocks noChangeArrowheads="1"/>
          </p:cNvSpPr>
          <p:nvPr/>
        </p:nvSpPr>
        <p:spPr bwMode="auto">
          <a:xfrm>
            <a:off x="1488081" y="5290384"/>
            <a:ext cx="2094859" cy="465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lvl1pPr indent="0">
              <a:spcBef>
                <a:spcPct val="20000"/>
              </a:spcBef>
              <a:buFont typeface="Arial" panose="020B0604020202020204" pitchFamily="34" charset="0"/>
              <a:buNone/>
              <a:defRPr sz="1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zurück zur Übersicht</a:t>
            </a:r>
          </a:p>
        </p:txBody>
      </p:sp>
      <p:pic>
        <p:nvPicPr>
          <p:cNvPr id="15368" name="Picture 3" descr="pb_w-100_Med">
            <a:hlinkClick r:id="rId4" action="ppaction://hlinksldjump"/>
            <a:extLst>
              <a:ext uri="{FF2B5EF4-FFF2-40B4-BE49-F238E27FC236}">
                <a16:creationId xmlns:a16="http://schemas.microsoft.com/office/drawing/2014/main" id="{D644E947-A5BC-40B0-8A4D-4B525160A5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060" y="2430960"/>
            <a:ext cx="4480920" cy="345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FBE9D353-03E8-42DF-B25C-118FDEBFE9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23">
            <a:extLst>
              <a:ext uri="{FF2B5EF4-FFF2-40B4-BE49-F238E27FC236}">
                <a16:creationId xmlns:a16="http://schemas.microsoft.com/office/drawing/2014/main" id="{59D40772-CF8F-4325-96DA-716838B90FAC}"/>
              </a:ext>
            </a:extLst>
          </p:cNvPr>
          <p:cNvCxnSpPr/>
          <p:nvPr/>
        </p:nvCxnSpPr>
        <p:spPr>
          <a:xfrm>
            <a:off x="971600" y="692696"/>
            <a:ext cx="302433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17DAD4A5-C894-401F-B0C4-7ABE6136BEED}"/>
              </a:ext>
            </a:extLst>
          </p:cNvPr>
          <p:cNvSpPr/>
          <p:nvPr/>
        </p:nvSpPr>
        <p:spPr>
          <a:xfrm>
            <a:off x="899592" y="404664"/>
            <a:ext cx="5958408" cy="276999"/>
          </a:xfrm>
          <a:prstGeom prst="rect">
            <a:avLst/>
          </a:prstGeom>
        </p:spPr>
        <p:txBody>
          <a:bodyPr wrap="square">
            <a:spAutoFit/>
          </a:bodyPr>
          <a:lstStyle/>
          <a:p>
            <a:r>
              <a:rPr lang="de-DE" sz="1200" b="1" dirty="0">
                <a:solidFill>
                  <a:srgbClr val="002060"/>
                </a:solidFill>
              </a:rPr>
              <a:t>Beispiele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3F23C050-F154-4E7C-832D-2316CF9AC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a:extLst>
              <a:ext uri="{FF2B5EF4-FFF2-40B4-BE49-F238E27FC236}">
                <a16:creationId xmlns:a16="http://schemas.microsoft.com/office/drawing/2014/main" id="{56D7EC2C-B58D-4723-95DD-C7D4CB8260AD}"/>
              </a:ext>
            </a:extLst>
          </p:cNvPr>
          <p:cNvSpPr/>
          <p:nvPr/>
        </p:nvSpPr>
        <p:spPr>
          <a:xfrm>
            <a:off x="971600" y="1866310"/>
            <a:ext cx="7793120" cy="4659034"/>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tLang="de-DE">
                <a:cs typeface="Arial" panose="020B0604020202020204" pitchFamily="34" charset="0"/>
              </a:rPr>
              <a:t>Auswertung – Wahrscheinlichkeitsnetz</a:t>
            </a:r>
            <a:endParaRPr lang="de-DE" altLang="de-DE" dirty="0">
              <a:cs typeface="Arial" panose="020B0604020202020204" pitchFamily="34" charset="0"/>
            </a:endParaRPr>
          </a:p>
        </p:txBody>
      </p:sp>
      <p:pic>
        <p:nvPicPr>
          <p:cNvPr id="16386" name="Picture 5" descr="pb_w-100">
            <a:hlinkClick r:id="rId4" action="ppaction://hlinksldjump"/>
            <a:extLst>
              <a:ext uri="{FF2B5EF4-FFF2-40B4-BE49-F238E27FC236}">
                <a16:creationId xmlns:a16="http://schemas.microsoft.com/office/drawing/2014/main" id="{46E01574-271E-4C98-B981-6DCF175458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4819" y="3312263"/>
            <a:ext cx="2700353" cy="203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a:extLst>
              <a:ext uri="{FF2B5EF4-FFF2-40B4-BE49-F238E27FC236}">
                <a16:creationId xmlns:a16="http://schemas.microsoft.com/office/drawing/2014/main" id="{79D47C2E-48F9-4992-AEAE-98352B225609}"/>
              </a:ext>
            </a:extLst>
          </p:cNvPr>
          <p:cNvSpPr>
            <a:spLocks noGrp="1" noChangeArrowheads="1"/>
          </p:cNvSpPr>
          <p:nvPr>
            <p:ph type="title"/>
          </p:nvPr>
        </p:nvSpPr>
        <p:spPr>
          <a:xfrm>
            <a:off x="1488081" y="524677"/>
            <a:ext cx="5469980" cy="776112"/>
          </a:xfrm>
        </p:spPr>
        <p:txBody>
          <a:bodyPr/>
          <a:lstStyle/>
          <a:p>
            <a:pPr eaLnBrk="1" hangingPunct="1">
              <a:spcBef>
                <a:spcPct val="20000"/>
              </a:spcBef>
            </a:pPr>
            <a:r>
              <a:rPr lang="de-DE" altLang="de-DE" sz="2909" dirty="0">
                <a:solidFill>
                  <a:srgbClr val="002D71"/>
                </a:solidFill>
              </a:rPr>
              <a:t>Statistische Prozesskontrolle (SPC)</a:t>
            </a:r>
          </a:p>
        </p:txBody>
      </p:sp>
      <p:sp>
        <p:nvSpPr>
          <p:cNvPr id="16390" name="Rectangle 3">
            <a:extLst>
              <a:ext uri="{FF2B5EF4-FFF2-40B4-BE49-F238E27FC236}">
                <a16:creationId xmlns:a16="http://schemas.microsoft.com/office/drawing/2014/main" id="{C8CC3252-FB9A-42DB-8D21-D57AB7574B6A}"/>
              </a:ext>
            </a:extLst>
          </p:cNvPr>
          <p:cNvSpPr>
            <a:spLocks noGrp="1" noChangeArrowheads="1"/>
          </p:cNvSpPr>
          <p:nvPr>
            <p:ph type="body" idx="1"/>
          </p:nvPr>
        </p:nvSpPr>
        <p:spPr bwMode="auto">
          <a:xfrm>
            <a:off x="1488081" y="1683071"/>
            <a:ext cx="2289794" cy="33855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p>
            <a:pPr marL="0" indent="0">
              <a:buNone/>
            </a:pPr>
            <a:r>
              <a:rPr lang="de-DE" altLang="de-DE" sz="1600" b="1" dirty="0">
                <a:solidFill>
                  <a:srgbClr val="002060"/>
                </a:solidFill>
              </a:rPr>
              <a:t>Auswertung – Verteilung</a:t>
            </a:r>
          </a:p>
        </p:txBody>
      </p:sp>
      <p:sp>
        <p:nvSpPr>
          <p:cNvPr id="23" name="Rectangle 3">
            <a:hlinkClick r:id="rId4" action="ppaction://hlinksldjump"/>
            <a:extLst>
              <a:ext uri="{FF2B5EF4-FFF2-40B4-BE49-F238E27FC236}">
                <a16:creationId xmlns:a16="http://schemas.microsoft.com/office/drawing/2014/main" id="{F3770945-EA75-4B83-AB63-8EF168A13347}"/>
              </a:ext>
            </a:extLst>
          </p:cNvPr>
          <p:cNvSpPr txBox="1">
            <a:spLocks noChangeArrowheads="1"/>
          </p:cNvSpPr>
          <p:nvPr/>
        </p:nvSpPr>
        <p:spPr bwMode="auto">
          <a:xfrm>
            <a:off x="1488081" y="5290384"/>
            <a:ext cx="2037131" cy="465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lvl1pPr indent="0">
              <a:spcBef>
                <a:spcPct val="20000"/>
              </a:spcBef>
              <a:buFont typeface="Arial" panose="020B0604020202020204" pitchFamily="34" charset="0"/>
              <a:buNone/>
              <a:defRPr sz="1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zurück zur Übersicht</a:t>
            </a:r>
          </a:p>
        </p:txBody>
      </p:sp>
      <p:pic>
        <p:nvPicPr>
          <p:cNvPr id="16392" name="Picture 3" descr="pb_w-100_Vert">
            <a:hlinkClick r:id="rId4" action="ppaction://hlinksldjump"/>
            <a:extLst>
              <a:ext uri="{FF2B5EF4-FFF2-40B4-BE49-F238E27FC236}">
                <a16:creationId xmlns:a16="http://schemas.microsoft.com/office/drawing/2014/main" id="{D43B1693-08FA-4B89-8D2E-BED655E4E1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5606" y="2439940"/>
            <a:ext cx="4469374" cy="344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5C4147ED-1FBE-4E55-932A-2310CF1C0A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23">
            <a:extLst>
              <a:ext uri="{FF2B5EF4-FFF2-40B4-BE49-F238E27FC236}">
                <a16:creationId xmlns:a16="http://schemas.microsoft.com/office/drawing/2014/main" id="{0A001E7A-EF34-450B-A6DE-2D1CBEE9A2E7}"/>
              </a:ext>
            </a:extLst>
          </p:cNvPr>
          <p:cNvCxnSpPr/>
          <p:nvPr/>
        </p:nvCxnSpPr>
        <p:spPr>
          <a:xfrm>
            <a:off x="971600" y="692696"/>
            <a:ext cx="302433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C6DCACBF-3058-47C8-AB13-7B080D5ACCB9}"/>
              </a:ext>
            </a:extLst>
          </p:cNvPr>
          <p:cNvSpPr/>
          <p:nvPr/>
        </p:nvSpPr>
        <p:spPr>
          <a:xfrm>
            <a:off x="899592" y="404664"/>
            <a:ext cx="5958408" cy="276999"/>
          </a:xfrm>
          <a:prstGeom prst="rect">
            <a:avLst/>
          </a:prstGeom>
        </p:spPr>
        <p:txBody>
          <a:bodyPr wrap="square">
            <a:spAutoFit/>
          </a:bodyPr>
          <a:lstStyle/>
          <a:p>
            <a:r>
              <a:rPr lang="de-DE" sz="1200" b="1" dirty="0">
                <a:solidFill>
                  <a:srgbClr val="002060"/>
                </a:solidFill>
              </a:rPr>
              <a:t>Beispiele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D6DD08B-B0A7-4F99-A22F-BE7BEA4EE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12" name="Rechteck 11">
            <a:extLst>
              <a:ext uri="{FF2B5EF4-FFF2-40B4-BE49-F238E27FC236}">
                <a16:creationId xmlns:a16="http://schemas.microsoft.com/office/drawing/2014/main" id="{E6D4E5A5-9E70-42D0-ABC0-A49F9ED38A3B}"/>
              </a:ext>
            </a:extLst>
          </p:cNvPr>
          <p:cNvSpPr/>
          <p:nvPr/>
        </p:nvSpPr>
        <p:spPr>
          <a:xfrm>
            <a:off x="971600" y="1866310"/>
            <a:ext cx="7793120" cy="4659034"/>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APQP</a:t>
            </a:r>
          </a:p>
        </p:txBody>
      </p:sp>
      <p:pic>
        <p:nvPicPr>
          <p:cNvPr id="17410" name="Picture 5" descr="pb_w-100">
            <a:hlinkClick r:id="rId4" action="ppaction://hlinksldjump"/>
            <a:extLst>
              <a:ext uri="{FF2B5EF4-FFF2-40B4-BE49-F238E27FC236}">
                <a16:creationId xmlns:a16="http://schemas.microsoft.com/office/drawing/2014/main" id="{DDCA2F50-33A1-4C48-BD32-7A86BBF9FA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4819" y="3312263"/>
            <a:ext cx="2700353" cy="203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2">
            <a:extLst>
              <a:ext uri="{FF2B5EF4-FFF2-40B4-BE49-F238E27FC236}">
                <a16:creationId xmlns:a16="http://schemas.microsoft.com/office/drawing/2014/main" id="{FEFFB02C-2AB6-4B4B-ABAC-C0DCA4A2B43A}"/>
              </a:ext>
            </a:extLst>
          </p:cNvPr>
          <p:cNvSpPr>
            <a:spLocks noGrp="1" noChangeArrowheads="1"/>
          </p:cNvSpPr>
          <p:nvPr>
            <p:ph type="title"/>
          </p:nvPr>
        </p:nvSpPr>
        <p:spPr>
          <a:xfrm>
            <a:off x="1488081" y="524677"/>
            <a:ext cx="5353243" cy="776112"/>
          </a:xfrm>
        </p:spPr>
        <p:txBody>
          <a:bodyPr/>
          <a:lstStyle/>
          <a:p>
            <a:pPr eaLnBrk="1" hangingPunct="1">
              <a:spcBef>
                <a:spcPct val="20000"/>
              </a:spcBef>
            </a:pPr>
            <a:r>
              <a:rPr lang="de-DE" altLang="de-DE" sz="2909">
                <a:solidFill>
                  <a:srgbClr val="002D71"/>
                </a:solidFill>
              </a:rPr>
              <a:t>Statistische Prozesskontrolle (SPC)</a:t>
            </a:r>
          </a:p>
        </p:txBody>
      </p:sp>
      <p:sp>
        <p:nvSpPr>
          <p:cNvPr id="17414" name="Rectangle 3">
            <a:extLst>
              <a:ext uri="{FF2B5EF4-FFF2-40B4-BE49-F238E27FC236}">
                <a16:creationId xmlns:a16="http://schemas.microsoft.com/office/drawing/2014/main" id="{347C3C1A-32D5-4C66-A188-D37E20A289C2}"/>
              </a:ext>
            </a:extLst>
          </p:cNvPr>
          <p:cNvSpPr>
            <a:spLocks noGrp="1" noChangeArrowheads="1"/>
          </p:cNvSpPr>
          <p:nvPr>
            <p:ph type="body" idx="1"/>
          </p:nvPr>
        </p:nvSpPr>
        <p:spPr bwMode="auto">
          <a:xfrm>
            <a:off x="1488081" y="1683071"/>
            <a:ext cx="3473643" cy="33855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indent="0">
              <a:buNone/>
            </a:pPr>
            <a:r>
              <a:rPr lang="de-DE" altLang="de-DE" sz="1600" b="1" dirty="0">
                <a:solidFill>
                  <a:srgbClr val="002060"/>
                </a:solidFill>
              </a:rPr>
              <a:t>Auswertung – Wahrscheinlichkeitsnetz</a:t>
            </a:r>
          </a:p>
        </p:txBody>
      </p:sp>
      <p:sp>
        <p:nvSpPr>
          <p:cNvPr id="23" name="Rectangle 3">
            <a:hlinkClick r:id="rId4" action="ppaction://hlinksldjump"/>
            <a:extLst>
              <a:ext uri="{FF2B5EF4-FFF2-40B4-BE49-F238E27FC236}">
                <a16:creationId xmlns:a16="http://schemas.microsoft.com/office/drawing/2014/main" id="{AFFA2F80-9378-4A18-8742-446A24D20125}"/>
              </a:ext>
            </a:extLst>
          </p:cNvPr>
          <p:cNvSpPr txBox="1">
            <a:spLocks noChangeArrowheads="1"/>
          </p:cNvSpPr>
          <p:nvPr/>
        </p:nvSpPr>
        <p:spPr bwMode="auto">
          <a:xfrm>
            <a:off x="1488081" y="5290384"/>
            <a:ext cx="2094859" cy="465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spAutoFit/>
          </a:bodyPr>
          <a:lstStyle>
            <a:lvl1pPr indent="0">
              <a:spcBef>
                <a:spcPct val="20000"/>
              </a:spcBef>
              <a:buFont typeface="Arial" panose="020B0604020202020204" pitchFamily="34" charset="0"/>
              <a:buNone/>
              <a:defRPr sz="1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e-DE" dirty="0"/>
              <a:t>zurück zur Übersicht</a:t>
            </a:r>
          </a:p>
        </p:txBody>
      </p:sp>
      <p:pic>
        <p:nvPicPr>
          <p:cNvPr id="17416" name="Picture 3" descr="pb_w-100_WNetz">
            <a:hlinkClick r:id="rId4" action="ppaction://hlinksldjump"/>
            <a:extLst>
              <a:ext uri="{FF2B5EF4-FFF2-40B4-BE49-F238E27FC236}">
                <a16:creationId xmlns:a16="http://schemas.microsoft.com/office/drawing/2014/main" id="{5EA9B956-8C80-4016-8539-7D01101703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060" y="2430959"/>
            <a:ext cx="4480920" cy="345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3D1953E5-AF79-4AA6-8C77-C65413E88F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rade Verbindung 23">
            <a:extLst>
              <a:ext uri="{FF2B5EF4-FFF2-40B4-BE49-F238E27FC236}">
                <a16:creationId xmlns:a16="http://schemas.microsoft.com/office/drawing/2014/main" id="{3D49BD9A-F259-4364-A9CC-81266E7E7B5B}"/>
              </a:ext>
            </a:extLst>
          </p:cNvPr>
          <p:cNvCxnSpPr/>
          <p:nvPr/>
        </p:nvCxnSpPr>
        <p:spPr>
          <a:xfrm>
            <a:off x="971600" y="692696"/>
            <a:ext cx="302433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F101DD0F-84F9-4A75-B5EB-6ADCEE628E0B}"/>
              </a:ext>
            </a:extLst>
          </p:cNvPr>
          <p:cNvSpPr/>
          <p:nvPr/>
        </p:nvSpPr>
        <p:spPr>
          <a:xfrm>
            <a:off x="899592" y="404664"/>
            <a:ext cx="5958408" cy="276999"/>
          </a:xfrm>
          <a:prstGeom prst="rect">
            <a:avLst/>
          </a:prstGeom>
        </p:spPr>
        <p:txBody>
          <a:bodyPr wrap="square">
            <a:spAutoFit/>
          </a:bodyPr>
          <a:lstStyle/>
          <a:p>
            <a:r>
              <a:rPr lang="de-DE" sz="1200" b="1" dirty="0">
                <a:solidFill>
                  <a:srgbClr val="002060"/>
                </a:solidFill>
              </a:rPr>
              <a:t>Beispiele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FBAEA31-C32A-48CD-BDDA-39F2EB18E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26627" name="Foliennummernplatzhalter 3">
            <a:extLst>
              <a:ext uri="{FF2B5EF4-FFF2-40B4-BE49-F238E27FC236}">
                <a16:creationId xmlns:a16="http://schemas.microsoft.com/office/drawing/2014/main" id="{20CCE941-650F-48EB-8F3D-54190A1311C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587" eaLnBrk="0" hangingPunct="0">
              <a:defRPr sz="1939">
                <a:solidFill>
                  <a:schemeClr val="tx1"/>
                </a:solidFill>
                <a:latin typeface="Frutiger Next Pro" charset="0"/>
              </a:defRPr>
            </a:lvl1pPr>
            <a:lvl2pPr marL="600378" indent="-230915" defTabSz="891587" eaLnBrk="0" hangingPunct="0">
              <a:defRPr sz="1939">
                <a:solidFill>
                  <a:schemeClr val="tx1"/>
                </a:solidFill>
                <a:latin typeface="Frutiger Next Pro" charset="0"/>
              </a:defRPr>
            </a:lvl2pPr>
            <a:lvl3pPr marL="923658" indent="-184732" defTabSz="891587" eaLnBrk="0" hangingPunct="0">
              <a:defRPr sz="1939">
                <a:solidFill>
                  <a:schemeClr val="tx1"/>
                </a:solidFill>
                <a:latin typeface="Frutiger Next Pro" charset="0"/>
              </a:defRPr>
            </a:lvl3pPr>
            <a:lvl4pPr marL="1293122" indent="-184732" defTabSz="891587" eaLnBrk="0" hangingPunct="0">
              <a:defRPr sz="1939">
                <a:solidFill>
                  <a:schemeClr val="tx1"/>
                </a:solidFill>
                <a:latin typeface="Frutiger Next Pro" charset="0"/>
              </a:defRPr>
            </a:lvl4pPr>
            <a:lvl5pPr marL="1662585" indent="-184732" defTabSz="891587" eaLnBrk="0" hangingPunct="0">
              <a:defRPr sz="1939">
                <a:solidFill>
                  <a:schemeClr val="tx1"/>
                </a:solidFill>
                <a:latin typeface="Frutiger Next Pro" charset="0"/>
              </a:defRPr>
            </a:lvl5pPr>
            <a:lvl6pPr marL="2032048" indent="-184732" defTabSz="891587" eaLnBrk="0" fontAlgn="base" hangingPunct="0">
              <a:spcBef>
                <a:spcPct val="0"/>
              </a:spcBef>
              <a:spcAft>
                <a:spcPct val="0"/>
              </a:spcAft>
              <a:defRPr sz="1939">
                <a:solidFill>
                  <a:schemeClr val="tx1"/>
                </a:solidFill>
                <a:latin typeface="Frutiger Next Pro" charset="0"/>
              </a:defRPr>
            </a:lvl6pPr>
            <a:lvl7pPr marL="2401512" indent="-184732" defTabSz="891587" eaLnBrk="0" fontAlgn="base" hangingPunct="0">
              <a:spcBef>
                <a:spcPct val="0"/>
              </a:spcBef>
              <a:spcAft>
                <a:spcPct val="0"/>
              </a:spcAft>
              <a:defRPr sz="1939">
                <a:solidFill>
                  <a:schemeClr val="tx1"/>
                </a:solidFill>
                <a:latin typeface="Frutiger Next Pro" charset="0"/>
              </a:defRPr>
            </a:lvl7pPr>
            <a:lvl8pPr marL="2770975" indent="-184732" defTabSz="891587" eaLnBrk="0" fontAlgn="base" hangingPunct="0">
              <a:spcBef>
                <a:spcPct val="0"/>
              </a:spcBef>
              <a:spcAft>
                <a:spcPct val="0"/>
              </a:spcAft>
              <a:defRPr sz="1939">
                <a:solidFill>
                  <a:schemeClr val="tx1"/>
                </a:solidFill>
                <a:latin typeface="Frutiger Next Pro" charset="0"/>
              </a:defRPr>
            </a:lvl8pPr>
            <a:lvl9pPr marL="3140438" indent="-184732" defTabSz="891587" eaLnBrk="0" fontAlgn="base" hangingPunct="0">
              <a:spcBef>
                <a:spcPct val="0"/>
              </a:spcBef>
              <a:spcAft>
                <a:spcPct val="0"/>
              </a:spcAft>
              <a:defRPr sz="1939">
                <a:solidFill>
                  <a:schemeClr val="tx1"/>
                </a:solidFill>
                <a:latin typeface="Frutiger Next Pro" charset="0"/>
              </a:defRPr>
            </a:lvl9pPr>
          </a:lstStyle>
          <a:p>
            <a:pPr eaLnBrk="1" hangingPunct="1"/>
            <a:fld id="{A2CAEC4B-3EAD-424E-A3E4-BB4E97A98F91}" type="slidenum">
              <a:rPr lang="de-DE" altLang="de-DE" sz="808">
                <a:latin typeface="Arial" panose="020B0604020202020204" pitchFamily="34" charset="0"/>
              </a:rPr>
              <a:pPr eaLnBrk="1" hangingPunct="1"/>
              <a:t>43</a:t>
            </a:fld>
            <a:endParaRPr lang="de-DE" altLang="de-DE" sz="808">
              <a:latin typeface="Arial" panose="020B0604020202020204" pitchFamily="34" charset="0"/>
            </a:endParaRPr>
          </a:p>
        </p:txBody>
      </p:sp>
      <p:sp>
        <p:nvSpPr>
          <p:cNvPr id="26628" name="Rectangle 2">
            <a:extLst>
              <a:ext uri="{FF2B5EF4-FFF2-40B4-BE49-F238E27FC236}">
                <a16:creationId xmlns:a16="http://schemas.microsoft.com/office/drawing/2014/main" id="{43FE1E13-F499-4F82-910D-90585F911C24}"/>
              </a:ext>
            </a:extLst>
          </p:cNvPr>
          <p:cNvSpPr>
            <a:spLocks noGrp="1" noChangeArrowheads="1"/>
          </p:cNvSpPr>
          <p:nvPr>
            <p:ph type="title"/>
          </p:nvPr>
        </p:nvSpPr>
        <p:spPr>
          <a:xfrm>
            <a:off x="611560" y="274638"/>
            <a:ext cx="8075240" cy="1143000"/>
          </a:xfrm>
        </p:spPr>
        <p:txBody>
          <a:bodyPr/>
          <a:lstStyle/>
          <a:p>
            <a:pPr algn="l" eaLnBrk="1" hangingPunct="1">
              <a:spcBef>
                <a:spcPct val="20000"/>
              </a:spcBef>
            </a:pPr>
            <a:r>
              <a:rPr lang="de-DE" altLang="de-DE" sz="2909" dirty="0">
                <a:solidFill>
                  <a:srgbClr val="002D71"/>
                </a:solidFill>
              </a:rPr>
              <a:t>Wareneingang / Lieferantenbewertung (WE) </a:t>
            </a:r>
          </a:p>
        </p:txBody>
      </p:sp>
      <p:sp>
        <p:nvSpPr>
          <p:cNvPr id="26629" name="Rectangle 3">
            <a:extLst>
              <a:ext uri="{FF2B5EF4-FFF2-40B4-BE49-F238E27FC236}">
                <a16:creationId xmlns:a16="http://schemas.microsoft.com/office/drawing/2014/main" id="{4FE1C2CE-4FC0-4133-AB05-8233EFAD4A86}"/>
              </a:ext>
            </a:extLst>
          </p:cNvPr>
          <p:cNvSpPr txBox="1">
            <a:spLocks noChangeArrowheads="1"/>
          </p:cNvSpPr>
          <p:nvPr/>
        </p:nvSpPr>
        <p:spPr bwMode="auto">
          <a:xfrm>
            <a:off x="1488081" y="1683072"/>
            <a:ext cx="6919576" cy="423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36" tIns="203636" rIns="203636" bIns="203636"/>
          <a:lstStyle>
            <a:lvl1pPr marL="414338" indent="-414338" defTabSz="1103313" eaLnBrk="0" hangingPunct="0">
              <a:defRPr sz="2400">
                <a:solidFill>
                  <a:schemeClr val="tx1"/>
                </a:solidFill>
                <a:latin typeface="Frutiger Next Pro" charset="0"/>
              </a:defRPr>
            </a:lvl1pPr>
            <a:lvl2pPr marL="742950" indent="-285750" defTabSz="1103313" eaLnBrk="0" hangingPunct="0">
              <a:defRPr sz="2400">
                <a:solidFill>
                  <a:schemeClr val="tx1"/>
                </a:solidFill>
                <a:latin typeface="Frutiger Next Pro" charset="0"/>
              </a:defRPr>
            </a:lvl2pPr>
            <a:lvl3pPr marL="1143000" indent="-228600" defTabSz="1103313" eaLnBrk="0" hangingPunct="0">
              <a:defRPr sz="2400">
                <a:solidFill>
                  <a:schemeClr val="tx1"/>
                </a:solidFill>
                <a:latin typeface="Frutiger Next Pro" charset="0"/>
              </a:defRPr>
            </a:lvl3pPr>
            <a:lvl4pPr marL="1600200" indent="-228600" defTabSz="1103313" eaLnBrk="0" hangingPunct="0">
              <a:defRPr sz="2400">
                <a:solidFill>
                  <a:schemeClr val="tx1"/>
                </a:solidFill>
                <a:latin typeface="Frutiger Next Pro" charset="0"/>
              </a:defRPr>
            </a:lvl4pPr>
            <a:lvl5pPr marL="2057400" indent="-228600" defTabSz="1103313" eaLnBrk="0" hangingPunct="0">
              <a:defRPr sz="2400">
                <a:solidFill>
                  <a:schemeClr val="tx1"/>
                </a:solidFill>
                <a:latin typeface="Frutiger Next Pro" charset="0"/>
              </a:defRPr>
            </a:lvl5pPr>
            <a:lvl6pPr marL="2514600" indent="-228600" defTabSz="1103313" eaLnBrk="0" fontAlgn="base" hangingPunct="0">
              <a:spcBef>
                <a:spcPct val="0"/>
              </a:spcBef>
              <a:spcAft>
                <a:spcPct val="0"/>
              </a:spcAft>
              <a:defRPr sz="2400">
                <a:solidFill>
                  <a:schemeClr val="tx1"/>
                </a:solidFill>
                <a:latin typeface="Frutiger Next Pro" charset="0"/>
              </a:defRPr>
            </a:lvl6pPr>
            <a:lvl7pPr marL="2971800" indent="-228600" defTabSz="1103313" eaLnBrk="0" fontAlgn="base" hangingPunct="0">
              <a:spcBef>
                <a:spcPct val="0"/>
              </a:spcBef>
              <a:spcAft>
                <a:spcPct val="0"/>
              </a:spcAft>
              <a:defRPr sz="2400">
                <a:solidFill>
                  <a:schemeClr val="tx1"/>
                </a:solidFill>
                <a:latin typeface="Frutiger Next Pro" charset="0"/>
              </a:defRPr>
            </a:lvl7pPr>
            <a:lvl8pPr marL="3429000" indent="-228600" defTabSz="1103313" eaLnBrk="0" fontAlgn="base" hangingPunct="0">
              <a:spcBef>
                <a:spcPct val="0"/>
              </a:spcBef>
              <a:spcAft>
                <a:spcPct val="0"/>
              </a:spcAft>
              <a:defRPr sz="2400">
                <a:solidFill>
                  <a:schemeClr val="tx1"/>
                </a:solidFill>
                <a:latin typeface="Frutiger Next Pro" charset="0"/>
              </a:defRPr>
            </a:lvl8pPr>
            <a:lvl9pPr marL="3886200" indent="-228600" defTabSz="1103313" eaLnBrk="0" fontAlgn="base" hangingPunct="0">
              <a:spcBef>
                <a:spcPct val="0"/>
              </a:spcBef>
              <a:spcAft>
                <a:spcPct val="0"/>
              </a:spcAft>
              <a:defRPr sz="2400">
                <a:solidFill>
                  <a:schemeClr val="tx1"/>
                </a:solidFill>
                <a:latin typeface="Frutiger Next Pro" charset="0"/>
              </a:defRPr>
            </a:lvl9pPr>
          </a:lstStyle>
          <a:p>
            <a:pPr eaLnBrk="1" hangingPunct="1">
              <a:spcBef>
                <a:spcPct val="20000"/>
              </a:spcBef>
            </a:pPr>
            <a:r>
              <a:rPr lang="de-DE" altLang="de-DE" sz="2263" dirty="0">
                <a:latin typeface="Arial" panose="020B0604020202020204" pitchFamily="34" charset="0"/>
                <a:cs typeface="Arial" panose="020B0604020202020204" pitchFamily="34" charset="0"/>
              </a:rPr>
              <a:t>Wareneingang</a:t>
            </a:r>
          </a:p>
          <a:p>
            <a:pPr eaLnBrk="1" hangingPunct="1">
              <a:spcBef>
                <a:spcPct val="20000"/>
              </a:spcBef>
              <a:buFont typeface="Wingdings" panose="05000000000000000000" pitchFamily="2" charset="2"/>
              <a:buChar char="§"/>
            </a:pPr>
            <a:endParaRPr lang="de-DE" altLang="de-DE" sz="1293" dirty="0">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Char char="§"/>
            </a:pPr>
            <a:r>
              <a:rPr lang="de-DE" altLang="de-DE" sz="1616" dirty="0">
                <a:latin typeface="Arial" panose="020B0604020202020204" pitchFamily="34" charset="0"/>
                <a:cs typeface="Arial" panose="020B0604020202020204" pitchFamily="34" charset="0"/>
              </a:rPr>
              <a:t>Verarbeiten von Wareneingängen</a:t>
            </a:r>
          </a:p>
          <a:p>
            <a:pPr eaLnBrk="1" hangingPunct="1">
              <a:spcBef>
                <a:spcPct val="20000"/>
              </a:spcBef>
              <a:buFont typeface="Wingdings" panose="05000000000000000000" pitchFamily="2" charset="2"/>
              <a:buChar char="§"/>
            </a:pPr>
            <a:endParaRPr lang="de-DE" altLang="de-DE" sz="1616" dirty="0">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Char char="§"/>
            </a:pPr>
            <a:r>
              <a:rPr lang="de-DE" altLang="de-DE" sz="1616" dirty="0">
                <a:latin typeface="Arial" panose="020B0604020202020204" pitchFamily="34" charset="0"/>
                <a:cs typeface="Arial" panose="020B0604020202020204" pitchFamily="34" charset="0"/>
              </a:rPr>
              <a:t>Lieferanten Audit TLV und Q-Daten</a:t>
            </a:r>
          </a:p>
          <a:p>
            <a:pPr eaLnBrk="1" hangingPunct="1">
              <a:spcBef>
                <a:spcPct val="20000"/>
              </a:spcBef>
              <a:buFont typeface="Wingdings" panose="05000000000000000000" pitchFamily="2" charset="2"/>
              <a:buChar char="§"/>
            </a:pPr>
            <a:endParaRPr lang="de-DE" altLang="de-DE" sz="1616" dirty="0">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Char char="§"/>
            </a:pPr>
            <a:r>
              <a:rPr lang="de-DE" altLang="de-DE" sz="1616" dirty="0">
                <a:latin typeface="Arial" panose="020B0604020202020204" pitchFamily="34" charset="0"/>
                <a:cs typeface="Arial" panose="020B0604020202020204" pitchFamily="34" charset="0"/>
              </a:rPr>
              <a:t>Stichprobenpläne</a:t>
            </a:r>
          </a:p>
          <a:p>
            <a:pPr eaLnBrk="1" hangingPunct="1">
              <a:spcBef>
                <a:spcPct val="20000"/>
              </a:spcBef>
              <a:buFont typeface="Wingdings" panose="05000000000000000000" pitchFamily="2" charset="2"/>
              <a:buChar char="§"/>
            </a:pPr>
            <a:endParaRPr lang="de-DE" altLang="de-DE" sz="1616" dirty="0">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Char char="§"/>
            </a:pPr>
            <a:r>
              <a:rPr lang="de-DE" altLang="de-DE" sz="1616" dirty="0">
                <a:latin typeface="Arial" panose="020B0604020202020204" pitchFamily="34" charset="0"/>
                <a:cs typeface="Arial" panose="020B0604020202020204" pitchFamily="34" charset="0"/>
              </a:rPr>
              <a:t>Lieferantenbewertung</a:t>
            </a:r>
          </a:p>
          <a:p>
            <a:pPr eaLnBrk="1" hangingPunct="1">
              <a:spcBef>
                <a:spcPct val="20000"/>
              </a:spcBef>
              <a:buFont typeface="Wingdings" panose="05000000000000000000" pitchFamily="2" charset="2"/>
              <a:buChar char="§"/>
            </a:pPr>
            <a:endParaRPr lang="de-DE" altLang="de-DE" sz="1616" dirty="0">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Char char="§"/>
            </a:pPr>
            <a:r>
              <a:rPr lang="de-DE" altLang="de-DE" sz="1616" dirty="0">
                <a:latin typeface="Arial" panose="020B0604020202020204" pitchFamily="34" charset="0"/>
                <a:cs typeface="Arial" panose="020B0604020202020204" pitchFamily="34" charset="0"/>
              </a:rPr>
              <a:t>Dynamisierungsregeln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23" name="Rechteck 22"/>
          <p:cNvSpPr/>
          <p:nvPr/>
        </p:nvSpPr>
        <p:spPr>
          <a:xfrm>
            <a:off x="1115616" y="2082334"/>
            <a:ext cx="7200800" cy="4515018"/>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6120679" y="2443385"/>
            <a:ext cx="1979713" cy="3793927"/>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3816423" y="3811979"/>
            <a:ext cx="1979713" cy="2425333"/>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816423" y="2447453"/>
            <a:ext cx="1979713" cy="1296145"/>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1426763" y="2453673"/>
            <a:ext cx="1993109" cy="3711631"/>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1115616" y="1190943"/>
            <a:ext cx="6408712" cy="830997"/>
          </a:xfrm>
          <a:prstGeom prst="rect">
            <a:avLst/>
          </a:prstGeom>
          <a:noFill/>
        </p:spPr>
        <p:txBody>
          <a:bodyPr wrap="square" rtlCol="0">
            <a:spAutoFit/>
          </a:bodyPr>
          <a:lstStyle/>
          <a:p>
            <a:endParaRPr lang="de-DE" sz="2000" b="1" dirty="0"/>
          </a:p>
          <a:p>
            <a:endParaRPr lang="de-DE" sz="1000" b="1" dirty="0"/>
          </a:p>
          <a:p>
            <a:endParaRPr lang="de-DE" b="1" dirty="0"/>
          </a:p>
        </p:txBody>
      </p:sp>
      <p:sp>
        <p:nvSpPr>
          <p:cNvPr id="22" name="Rechteck 21"/>
          <p:cNvSpPr/>
          <p:nvPr/>
        </p:nvSpPr>
        <p:spPr>
          <a:xfrm>
            <a:off x="1391548" y="1927865"/>
            <a:ext cx="1797736" cy="276999"/>
          </a:xfrm>
          <a:prstGeom prst="rect">
            <a:avLst/>
          </a:prstGeom>
        </p:spPr>
        <p:txBody>
          <a:bodyPr wrap="none">
            <a:spAutoFit/>
          </a:bodyPr>
          <a:lstStyle/>
          <a:p>
            <a:r>
              <a:rPr lang="de-DE" sz="1200" b="1" dirty="0">
                <a:solidFill>
                  <a:srgbClr val="002060"/>
                </a:solidFill>
                <a:latin typeface="Arial" panose="020B0604020202020204" pitchFamily="34" charset="0"/>
                <a:cs typeface="Arial" panose="020B0604020202020204" pitchFamily="34" charset="0"/>
              </a:rPr>
              <a:t>PDAP - Kompetenzen </a:t>
            </a:r>
          </a:p>
        </p:txBody>
      </p:sp>
      <p:sp>
        <p:nvSpPr>
          <p:cNvPr id="18" name="Textfeld 17"/>
          <p:cNvSpPr txBox="1"/>
          <p:nvPr/>
        </p:nvSpPr>
        <p:spPr>
          <a:xfrm>
            <a:off x="1547664" y="2564904"/>
            <a:ext cx="1596950" cy="2839239"/>
          </a:xfrm>
          <a:prstGeom prst="rect">
            <a:avLst/>
          </a:prstGeom>
          <a:noFill/>
        </p:spPr>
        <p:txBody>
          <a:bodyPr wrap="square" rtlCol="0">
            <a:spAutoFit/>
          </a:bodyPr>
          <a:lstStyle/>
          <a:p>
            <a:pPr>
              <a:lnSpc>
                <a:spcPct val="150000"/>
              </a:lnSpc>
            </a:pPr>
            <a:r>
              <a:rPr lang="de-DE" sz="1000" b="1" dirty="0">
                <a:solidFill>
                  <a:srgbClr val="05177A"/>
                </a:solidFill>
                <a:latin typeface="Arial" panose="020B0604020202020204" pitchFamily="34" charset="0"/>
                <a:cs typeface="Arial" panose="020B0604020202020204" pitchFamily="34" charset="0"/>
              </a:rPr>
              <a:t>Qualitätsmanagement</a:t>
            </a:r>
          </a:p>
          <a:p>
            <a:pPr>
              <a:lnSpc>
                <a:spcPct val="150000"/>
              </a:lnSpc>
            </a:pPr>
            <a:endParaRPr lang="de-DE" sz="100" b="1" dirty="0">
              <a:solidFill>
                <a:srgbClr val="05177A"/>
              </a:solidFill>
              <a:latin typeface="Arial" panose="020B0604020202020204" pitchFamily="34" charset="0"/>
              <a:cs typeface="Arial" panose="020B0604020202020204" pitchFamily="34" charset="0"/>
            </a:endParaRPr>
          </a:p>
          <a:p>
            <a:pPr>
              <a:lnSpc>
                <a:spcPct val="150000"/>
              </a:lnSpc>
            </a:pPr>
            <a:r>
              <a:rPr lang="de-DE" sz="900" u="sng" dirty="0">
                <a:solidFill>
                  <a:srgbClr val="05177A"/>
                </a:solidFill>
                <a:latin typeface="Arial" panose="020B0604020202020204" pitchFamily="34" charset="0"/>
                <a:cs typeface="Arial" panose="020B0604020202020204" pitchFamily="34" charset="0"/>
                <a:sym typeface="Webdings"/>
              </a:rPr>
              <a:t>Planung</a:t>
            </a:r>
          </a:p>
          <a:p>
            <a:endParaRPr lang="de-DE" sz="200" dirty="0">
              <a:solidFill>
                <a:srgbClr val="05177A"/>
              </a:solidFill>
              <a:latin typeface="Arial" panose="020B0604020202020204" pitchFamily="34" charset="0"/>
              <a:cs typeface="Arial" panose="020B0604020202020204" pitchFamily="34" charset="0"/>
              <a:sym typeface="Webdings"/>
            </a:endParaRP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Analyse, Abläufe, Konzept</a:t>
            </a: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APQP, FMEA, CPL, EMP</a:t>
            </a:r>
          </a:p>
          <a:p>
            <a:pPr marL="171450" indent="-171450">
              <a:lnSpc>
                <a:spcPct val="150000"/>
              </a:lnSpc>
              <a:buFont typeface="Webdings"/>
              <a:buChar char="4"/>
            </a:pPr>
            <a:endParaRPr lang="de-DE" sz="800" dirty="0">
              <a:solidFill>
                <a:srgbClr val="05177A"/>
              </a:solidFill>
              <a:latin typeface="Arial" panose="020B0604020202020204" pitchFamily="34" charset="0"/>
              <a:cs typeface="Arial" panose="020B0604020202020204" pitchFamily="34" charset="0"/>
              <a:sym typeface="Webdings"/>
            </a:endParaRPr>
          </a:p>
          <a:p>
            <a:pPr>
              <a:lnSpc>
                <a:spcPct val="150000"/>
              </a:lnSpc>
            </a:pPr>
            <a:r>
              <a:rPr lang="de-DE" sz="900" u="sng" dirty="0">
                <a:solidFill>
                  <a:srgbClr val="05177A"/>
                </a:solidFill>
                <a:latin typeface="Arial" panose="020B0604020202020204" pitchFamily="34" charset="0"/>
                <a:cs typeface="Arial" panose="020B0604020202020204" pitchFamily="34" charset="0"/>
                <a:sym typeface="Webdings"/>
              </a:rPr>
              <a:t>Steuerung</a:t>
            </a:r>
          </a:p>
          <a:p>
            <a:endParaRPr lang="de-DE" sz="200" dirty="0">
              <a:solidFill>
                <a:srgbClr val="05177A"/>
              </a:solidFill>
              <a:latin typeface="Arial" panose="020B0604020202020204" pitchFamily="34" charset="0"/>
              <a:cs typeface="Arial" panose="020B0604020202020204" pitchFamily="34" charset="0"/>
              <a:sym typeface="Webdings"/>
            </a:endParaRPr>
          </a:p>
          <a:p>
            <a:r>
              <a:rPr lang="de-DE" sz="1000" dirty="0">
                <a:solidFill>
                  <a:srgbClr val="05177A"/>
                </a:solidFill>
                <a:latin typeface="Arial" panose="020B0604020202020204" pitchFamily="34" charset="0"/>
                <a:cs typeface="Arial" panose="020B0604020202020204" pitchFamily="34" charset="0"/>
                <a:sym typeface="Webdings"/>
              </a:rPr>
              <a:t></a:t>
            </a:r>
            <a:r>
              <a:rPr lang="de-DE" sz="800" dirty="0">
                <a:solidFill>
                  <a:srgbClr val="05177A"/>
                </a:solidFill>
                <a:latin typeface="Arial" panose="020B0604020202020204" pitchFamily="34" charset="0"/>
                <a:cs typeface="Arial" panose="020B0604020202020204" pitchFamily="34" charset="0"/>
                <a:sym typeface="Webdings"/>
              </a:rPr>
              <a:t>SPC, PMV/BMV, WE</a:t>
            </a:r>
          </a:p>
          <a:p>
            <a:endParaRPr lang="de-DE" sz="800" dirty="0">
              <a:solidFill>
                <a:srgbClr val="05177A"/>
              </a:solidFill>
              <a:latin typeface="Arial" panose="020B0604020202020204" pitchFamily="34" charset="0"/>
              <a:cs typeface="Arial" panose="020B0604020202020204" pitchFamily="34" charset="0"/>
              <a:sym typeface="Webdings"/>
            </a:endParaRPr>
          </a:p>
          <a:p>
            <a:endParaRPr lang="de-DE" sz="300" b="1" dirty="0">
              <a:solidFill>
                <a:srgbClr val="05177A"/>
              </a:solidFill>
              <a:latin typeface="Arial" panose="020B0604020202020204" pitchFamily="34" charset="0"/>
              <a:cs typeface="Arial" panose="020B0604020202020204" pitchFamily="34" charset="0"/>
              <a:sym typeface="Webdings"/>
            </a:endParaRPr>
          </a:p>
          <a:p>
            <a:pPr>
              <a:lnSpc>
                <a:spcPct val="150000"/>
              </a:lnSpc>
            </a:pPr>
            <a:r>
              <a:rPr lang="de-DE" sz="900" u="sng" dirty="0">
                <a:solidFill>
                  <a:srgbClr val="05177A"/>
                </a:solidFill>
                <a:latin typeface="Arial" panose="020B0604020202020204" pitchFamily="34" charset="0"/>
                <a:cs typeface="Arial" panose="020B0604020202020204" pitchFamily="34" charset="0"/>
                <a:sym typeface="Webdings"/>
              </a:rPr>
              <a:t>Sicherung</a:t>
            </a:r>
          </a:p>
          <a:p>
            <a:endParaRPr lang="de-DE" sz="200" dirty="0">
              <a:solidFill>
                <a:srgbClr val="05177A"/>
              </a:solidFill>
              <a:latin typeface="Arial" panose="020B0604020202020204" pitchFamily="34" charset="0"/>
              <a:cs typeface="Arial" panose="020B0604020202020204" pitchFamily="34" charset="0"/>
              <a:sym typeface="Webdings"/>
            </a:endParaRPr>
          </a:p>
          <a:p>
            <a:pPr>
              <a:lnSpc>
                <a:spcPct val="150000"/>
              </a:lnSpc>
            </a:pPr>
            <a:r>
              <a:rPr lang="de-DE" sz="800" dirty="0">
                <a:solidFill>
                  <a:srgbClr val="05177A"/>
                </a:solidFill>
                <a:latin typeface="Arial" panose="020B0604020202020204" pitchFamily="34" charset="0"/>
                <a:cs typeface="Arial" panose="020B0604020202020204" pitchFamily="34" charset="0"/>
                <a:sym typeface="Webdings"/>
              </a:rPr>
              <a:t>Auswertungen</a:t>
            </a:r>
          </a:p>
          <a:p>
            <a:pPr>
              <a:lnSpc>
                <a:spcPct val="150000"/>
              </a:lnSpc>
            </a:pPr>
            <a:r>
              <a:rPr lang="de-DE" sz="800" dirty="0">
                <a:solidFill>
                  <a:srgbClr val="05177A"/>
                </a:solidFill>
                <a:latin typeface="Arial" panose="020B0604020202020204" pitchFamily="34" charset="0"/>
                <a:cs typeface="Arial" panose="020B0604020202020204" pitchFamily="34" charset="0"/>
                <a:sym typeface="Webdings"/>
              </a:rPr>
              <a:t>Dashboard</a:t>
            </a:r>
          </a:p>
          <a:p>
            <a:pPr>
              <a:lnSpc>
                <a:spcPct val="150000"/>
              </a:lnSpc>
            </a:pPr>
            <a:r>
              <a:rPr lang="de-DE" sz="800" dirty="0">
                <a:solidFill>
                  <a:srgbClr val="05177A"/>
                </a:solidFill>
                <a:latin typeface="Arial" panose="020B0604020202020204" pitchFamily="34" charset="0"/>
                <a:cs typeface="Arial" panose="020B0604020202020204" pitchFamily="34" charset="0"/>
                <a:sym typeface="Webdings"/>
              </a:rPr>
              <a:t>Management View</a:t>
            </a:r>
          </a:p>
          <a:p>
            <a:endParaRPr lang="de-DE" sz="300" dirty="0">
              <a:solidFill>
                <a:srgbClr val="05177A"/>
              </a:solidFill>
              <a:latin typeface="Arial" panose="020B0604020202020204" pitchFamily="34" charset="0"/>
              <a:cs typeface="Arial" panose="020B0604020202020204" pitchFamily="34" charset="0"/>
              <a:sym typeface="Webdings"/>
            </a:endParaRPr>
          </a:p>
          <a:p>
            <a:pPr>
              <a:lnSpc>
                <a:spcPct val="150000"/>
              </a:lnSpc>
            </a:pPr>
            <a:endParaRPr lang="de-DE" sz="1000" dirty="0">
              <a:solidFill>
                <a:srgbClr val="05177A"/>
              </a:solidFill>
              <a:latin typeface="Arial" panose="020B0604020202020204" pitchFamily="34" charset="0"/>
              <a:cs typeface="Arial" panose="020B0604020202020204" pitchFamily="34" charset="0"/>
              <a:sym typeface="Webdings"/>
            </a:endParaRPr>
          </a:p>
        </p:txBody>
      </p:sp>
      <p:sp>
        <p:nvSpPr>
          <p:cNvPr id="11" name="Textfeld 10"/>
          <p:cNvSpPr txBox="1"/>
          <p:nvPr/>
        </p:nvSpPr>
        <p:spPr>
          <a:xfrm>
            <a:off x="3953545" y="2564904"/>
            <a:ext cx="1986607" cy="1269578"/>
          </a:xfrm>
          <a:prstGeom prst="rect">
            <a:avLst/>
          </a:prstGeom>
          <a:noFill/>
        </p:spPr>
        <p:txBody>
          <a:bodyPr wrap="square" rtlCol="0">
            <a:spAutoFit/>
          </a:bodyPr>
          <a:lstStyle/>
          <a:p>
            <a:pPr>
              <a:lnSpc>
                <a:spcPct val="150000"/>
              </a:lnSpc>
            </a:pPr>
            <a:r>
              <a:rPr lang="de-DE" sz="1000" b="1" dirty="0">
                <a:solidFill>
                  <a:srgbClr val="05177A"/>
                </a:solidFill>
                <a:latin typeface="Arial" panose="020B0604020202020204" pitchFamily="34" charset="0"/>
                <a:cs typeface="Arial" panose="020B0604020202020204" pitchFamily="34" charset="0"/>
              </a:rPr>
              <a:t>Prozessmanagement</a:t>
            </a:r>
          </a:p>
          <a:p>
            <a:pPr>
              <a:lnSpc>
                <a:spcPct val="150000"/>
              </a:lnSpc>
            </a:pPr>
            <a:endParaRPr lang="de-DE" sz="100" b="1" dirty="0">
              <a:solidFill>
                <a:srgbClr val="05177A"/>
              </a:solidFill>
              <a:latin typeface="Arial" panose="020B0604020202020204" pitchFamily="34" charset="0"/>
              <a:cs typeface="Arial" panose="020B0604020202020204" pitchFamily="34" charset="0"/>
            </a:endParaRPr>
          </a:p>
          <a:p>
            <a:pPr>
              <a:lnSpc>
                <a:spcPct val="150000"/>
              </a:lnSpc>
            </a:pPr>
            <a:r>
              <a:rPr lang="de-DE" sz="800" dirty="0">
                <a:solidFill>
                  <a:srgbClr val="05177A"/>
                </a:solidFill>
                <a:latin typeface="Arial" panose="020B0604020202020204" pitchFamily="34" charset="0"/>
                <a:cs typeface="Arial" panose="020B0604020202020204" pitchFamily="34" charset="0"/>
                <a:sym typeface="Webdings"/>
              </a:rPr>
              <a:t>Analyse</a:t>
            </a:r>
          </a:p>
          <a:p>
            <a:pPr marL="0" lvl="1">
              <a:lnSpc>
                <a:spcPct val="150000"/>
              </a:lnSpc>
            </a:pPr>
            <a:r>
              <a:rPr lang="de-DE" sz="800" dirty="0">
                <a:solidFill>
                  <a:srgbClr val="05177A"/>
                </a:solidFill>
                <a:latin typeface="Arial" panose="020B0604020202020204" pitchFamily="34" charset="0"/>
                <a:cs typeface="Arial" panose="020B0604020202020204" pitchFamily="34" charset="0"/>
                <a:sym typeface="Webdings"/>
              </a:rPr>
              <a:t>Planen / </a:t>
            </a:r>
            <a:r>
              <a:rPr lang="de-DE" sz="800" dirty="0">
                <a:solidFill>
                  <a:srgbClr val="05177A"/>
                </a:solidFill>
                <a:latin typeface="Arial" panose="020B0604020202020204" pitchFamily="34" charset="0"/>
                <a:cs typeface="Arial" panose="020B0604020202020204" pitchFamily="34" charset="0"/>
              </a:rPr>
              <a:t>Modellierung </a:t>
            </a:r>
          </a:p>
          <a:p>
            <a:pPr>
              <a:lnSpc>
                <a:spcPct val="150000"/>
              </a:lnSpc>
            </a:pPr>
            <a:r>
              <a:rPr lang="de-DE" sz="800" dirty="0">
                <a:solidFill>
                  <a:srgbClr val="05177A"/>
                </a:solidFill>
                <a:latin typeface="Arial" panose="020B0604020202020204" pitchFamily="34" charset="0"/>
                <a:cs typeface="Arial" panose="020B0604020202020204" pitchFamily="34" charset="0"/>
                <a:sym typeface="Webdings"/>
              </a:rPr>
              <a:t></a:t>
            </a:r>
            <a:r>
              <a:rPr lang="de-DE" sz="800" dirty="0">
                <a:solidFill>
                  <a:srgbClr val="05177A"/>
                </a:solidFill>
                <a:latin typeface="Arial" panose="020B0604020202020204" pitchFamily="34" charset="0"/>
                <a:cs typeface="Arial" panose="020B0604020202020204" pitchFamily="34" charset="0"/>
              </a:rPr>
              <a:t>Prozesse / Controlling</a:t>
            </a:r>
          </a:p>
          <a:p>
            <a:pPr>
              <a:lnSpc>
                <a:spcPct val="150000"/>
              </a:lnSpc>
            </a:pPr>
            <a:r>
              <a:rPr lang="de-DE" sz="800" dirty="0">
                <a:solidFill>
                  <a:srgbClr val="05177A"/>
                </a:solidFill>
                <a:latin typeface="Arial" panose="020B0604020202020204" pitchFamily="34" charset="0"/>
                <a:cs typeface="Arial" panose="020B0604020202020204" pitchFamily="34" charset="0"/>
                <a:sym typeface="Webdings"/>
              </a:rPr>
              <a:t></a:t>
            </a:r>
            <a:r>
              <a:rPr lang="de-DE" sz="800" dirty="0">
                <a:solidFill>
                  <a:srgbClr val="05177A"/>
                </a:solidFill>
                <a:latin typeface="Arial" panose="020B0604020202020204" pitchFamily="34" charset="0"/>
                <a:cs typeface="Arial" panose="020B0604020202020204" pitchFamily="34" charset="0"/>
              </a:rPr>
              <a:t>Dokumentation</a:t>
            </a:r>
            <a:endParaRPr lang="de-DE" sz="800" b="1" dirty="0">
              <a:solidFill>
                <a:srgbClr val="05177A"/>
              </a:solidFill>
              <a:latin typeface="Arial" panose="020B0604020202020204" pitchFamily="34" charset="0"/>
              <a:cs typeface="Arial" panose="020B0604020202020204" pitchFamily="34" charset="0"/>
            </a:endParaRPr>
          </a:p>
          <a:p>
            <a:pPr>
              <a:lnSpc>
                <a:spcPct val="150000"/>
              </a:lnSpc>
            </a:pPr>
            <a:endParaRPr lang="de-DE" sz="800" dirty="0">
              <a:solidFill>
                <a:srgbClr val="05177A"/>
              </a:solidFill>
              <a:latin typeface="Arial" panose="020B0604020202020204" pitchFamily="34" charset="0"/>
              <a:cs typeface="Arial" panose="020B0604020202020204" pitchFamily="34" charset="0"/>
            </a:endParaRPr>
          </a:p>
        </p:txBody>
      </p:sp>
      <p:sp>
        <p:nvSpPr>
          <p:cNvPr id="19" name="Textfeld 18"/>
          <p:cNvSpPr txBox="1"/>
          <p:nvPr/>
        </p:nvSpPr>
        <p:spPr>
          <a:xfrm>
            <a:off x="6228184" y="2553285"/>
            <a:ext cx="1728192" cy="3139321"/>
          </a:xfrm>
          <a:prstGeom prst="rect">
            <a:avLst/>
          </a:prstGeom>
          <a:noFill/>
        </p:spPr>
        <p:txBody>
          <a:bodyPr wrap="square" rtlCol="0">
            <a:spAutoFit/>
          </a:bodyPr>
          <a:lstStyle/>
          <a:p>
            <a:pPr>
              <a:lnSpc>
                <a:spcPct val="150000"/>
              </a:lnSpc>
            </a:pPr>
            <a:r>
              <a:rPr lang="de-DE" sz="1000" b="1" dirty="0">
                <a:solidFill>
                  <a:srgbClr val="05177A"/>
                </a:solidFill>
                <a:latin typeface="Arial" panose="020B0604020202020204" pitchFamily="34" charset="0"/>
                <a:cs typeface="Arial" panose="020B0604020202020204" pitchFamily="34" charset="0"/>
              </a:rPr>
              <a:t>Anwendungen / Tools</a:t>
            </a:r>
          </a:p>
          <a:p>
            <a:pPr>
              <a:lnSpc>
                <a:spcPct val="150000"/>
              </a:lnSpc>
            </a:pPr>
            <a:endParaRPr lang="de-DE" sz="100" b="1" dirty="0">
              <a:solidFill>
                <a:srgbClr val="05177A"/>
              </a:solidFill>
              <a:latin typeface="Arial" panose="020B0604020202020204" pitchFamily="34" charset="0"/>
              <a:cs typeface="Arial" panose="020B0604020202020204" pitchFamily="34" charset="0"/>
            </a:endParaRPr>
          </a:p>
          <a:p>
            <a:pPr>
              <a:lnSpc>
                <a:spcPct val="150000"/>
              </a:lnSpc>
            </a:pPr>
            <a:r>
              <a:rPr lang="de-DE" sz="900" u="sng" dirty="0">
                <a:solidFill>
                  <a:srgbClr val="05177A"/>
                </a:solidFill>
                <a:latin typeface="Arial" panose="020B0604020202020204" pitchFamily="34" charset="0"/>
                <a:cs typeface="Arial" panose="020B0604020202020204" pitchFamily="34" charset="0"/>
              </a:rPr>
              <a:t>Applikation</a:t>
            </a:r>
          </a:p>
          <a:p>
            <a:pPr>
              <a:lnSpc>
                <a:spcPct val="150000"/>
              </a:lnSpc>
            </a:pPr>
            <a:endParaRPr lang="de-DE" sz="200" b="1" dirty="0">
              <a:solidFill>
                <a:srgbClr val="05177A"/>
              </a:solidFill>
              <a:latin typeface="Arial" panose="020B0604020202020204" pitchFamily="34" charset="0"/>
              <a:cs typeface="Arial" panose="020B0604020202020204" pitchFamily="34" charset="0"/>
            </a:endParaRP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CAQ-System PDAP7.5</a:t>
            </a: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Middleware</a:t>
            </a: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SQL Datenbank</a:t>
            </a: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SharePoint</a:t>
            </a:r>
          </a:p>
          <a:p>
            <a:pPr>
              <a:lnSpc>
                <a:spcPct val="150000"/>
              </a:lnSpc>
            </a:pPr>
            <a:endParaRPr lang="de-DE" sz="300" b="1" dirty="0">
              <a:solidFill>
                <a:srgbClr val="05177A"/>
              </a:solidFill>
              <a:latin typeface="Arial" panose="020B0604020202020204" pitchFamily="34" charset="0"/>
              <a:cs typeface="Arial" panose="020B0604020202020204" pitchFamily="34" charset="0"/>
              <a:sym typeface="Webdings"/>
            </a:endParaRPr>
          </a:p>
          <a:p>
            <a:pPr>
              <a:lnSpc>
                <a:spcPct val="150000"/>
              </a:lnSpc>
            </a:pPr>
            <a:r>
              <a:rPr lang="de-DE" sz="900" u="sng" dirty="0">
                <a:solidFill>
                  <a:srgbClr val="05177A"/>
                </a:solidFill>
                <a:latin typeface="Arial" panose="020B0604020202020204" pitchFamily="34" charset="0"/>
                <a:cs typeface="Arial" panose="020B0604020202020204" pitchFamily="34" charset="0"/>
                <a:sym typeface="Webdings"/>
              </a:rPr>
              <a:t>Entwicklungssprache</a:t>
            </a:r>
          </a:p>
          <a:p>
            <a:pPr>
              <a:lnSpc>
                <a:spcPct val="150000"/>
              </a:lnSpc>
            </a:pPr>
            <a:endParaRPr lang="de-DE" sz="200" b="1" dirty="0">
              <a:solidFill>
                <a:srgbClr val="05177A"/>
              </a:solidFill>
              <a:latin typeface="Arial" panose="020B0604020202020204" pitchFamily="34" charset="0"/>
              <a:cs typeface="Arial" panose="020B0604020202020204" pitchFamily="34" charset="0"/>
              <a:sym typeface="Webdings"/>
            </a:endParaRP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Java Script</a:t>
            </a: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HTML</a:t>
            </a: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SQL</a:t>
            </a: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C++</a:t>
            </a:r>
          </a:p>
          <a:p>
            <a:pPr marL="171450" indent="-171450">
              <a:lnSpc>
                <a:spcPct val="150000"/>
              </a:lnSpc>
              <a:buFont typeface="Webdings"/>
              <a:buChar char="4"/>
            </a:pPr>
            <a:r>
              <a:rPr lang="de-DE" sz="800" dirty="0">
                <a:solidFill>
                  <a:srgbClr val="05177A"/>
                </a:solidFill>
                <a:latin typeface="Arial" panose="020B0604020202020204" pitchFamily="34" charset="0"/>
                <a:cs typeface="Arial" panose="020B0604020202020204" pitchFamily="34" charset="0"/>
                <a:sym typeface="Webdings"/>
              </a:rPr>
              <a:t>Delphi</a:t>
            </a:r>
          </a:p>
          <a:p>
            <a:pPr>
              <a:lnSpc>
                <a:spcPct val="150000"/>
              </a:lnSpc>
            </a:pPr>
            <a:endParaRPr lang="de-DE" sz="800" dirty="0">
              <a:solidFill>
                <a:srgbClr val="05177A"/>
              </a:solidFill>
              <a:latin typeface="Arial" panose="020B0604020202020204" pitchFamily="34" charset="0"/>
              <a:cs typeface="Arial" panose="020B0604020202020204" pitchFamily="34" charset="0"/>
              <a:sym typeface="Webdings"/>
            </a:endParaRPr>
          </a:p>
          <a:p>
            <a:pPr marL="171450" indent="-171450">
              <a:lnSpc>
                <a:spcPct val="150000"/>
              </a:lnSpc>
              <a:buFont typeface="Webdings"/>
              <a:buChar char="4"/>
            </a:pPr>
            <a:endParaRPr lang="de-DE" sz="800" dirty="0">
              <a:solidFill>
                <a:srgbClr val="05177A"/>
              </a:solidFill>
              <a:latin typeface="Arial" panose="020B0604020202020204" pitchFamily="34" charset="0"/>
              <a:cs typeface="Arial" panose="020B0604020202020204" pitchFamily="34" charset="0"/>
              <a:sym typeface="Webdings"/>
            </a:endParaRPr>
          </a:p>
          <a:p>
            <a:pPr marL="171450" indent="-171450">
              <a:lnSpc>
                <a:spcPct val="150000"/>
              </a:lnSpc>
              <a:buFont typeface="Webdings"/>
              <a:buChar char="4"/>
            </a:pPr>
            <a:endParaRPr lang="de-DE" sz="800" dirty="0">
              <a:solidFill>
                <a:srgbClr val="05177A"/>
              </a:solidFill>
              <a:latin typeface="Arial" panose="020B0604020202020204" pitchFamily="34" charset="0"/>
              <a:cs typeface="Arial" panose="020B0604020202020204" pitchFamily="34" charset="0"/>
              <a:sym typeface="Webdings"/>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3923928" y="3861048"/>
            <a:ext cx="1763688" cy="1292662"/>
          </a:xfrm>
          <a:prstGeom prst="rect">
            <a:avLst/>
          </a:prstGeom>
        </p:spPr>
        <p:txBody>
          <a:bodyPr wrap="square">
            <a:spAutoFit/>
          </a:bodyPr>
          <a:lstStyle/>
          <a:p>
            <a:pPr lvl="0">
              <a:lnSpc>
                <a:spcPct val="150000"/>
              </a:lnSpc>
            </a:pPr>
            <a:r>
              <a:rPr lang="de-DE" sz="1000" b="1" dirty="0">
                <a:solidFill>
                  <a:srgbClr val="05177A"/>
                </a:solidFill>
                <a:latin typeface="Arial" panose="020B0604020202020204" pitchFamily="34" charset="0"/>
                <a:cs typeface="Arial" panose="020B0604020202020204" pitchFamily="34" charset="0"/>
              </a:rPr>
              <a:t>Datenmanagement</a:t>
            </a:r>
          </a:p>
          <a:p>
            <a:pPr lvl="0">
              <a:lnSpc>
                <a:spcPct val="150000"/>
              </a:lnSpc>
            </a:pPr>
            <a:endParaRPr lang="de-DE" sz="200" b="1" u="sng" dirty="0">
              <a:solidFill>
                <a:srgbClr val="05177A"/>
              </a:solidFill>
              <a:latin typeface="Arial" panose="020B0604020202020204" pitchFamily="34" charset="0"/>
              <a:cs typeface="Arial" panose="020B0604020202020204" pitchFamily="34" charset="0"/>
            </a:endParaRPr>
          </a:p>
          <a:p>
            <a:pPr>
              <a:lnSpc>
                <a:spcPct val="150000"/>
              </a:lnSpc>
            </a:pPr>
            <a:r>
              <a:rPr lang="de-DE" sz="800" dirty="0">
                <a:solidFill>
                  <a:srgbClr val="05177A"/>
                </a:solidFill>
                <a:latin typeface="Arial" panose="020B0604020202020204" pitchFamily="34" charset="0"/>
                <a:cs typeface="Arial" panose="020B0604020202020204" pitchFamily="34" charset="0"/>
                <a:sym typeface="Webdings"/>
              </a:rPr>
              <a:t>ERP, BDE, Maschinendaten</a:t>
            </a:r>
          </a:p>
          <a:p>
            <a:pPr lvl="0">
              <a:lnSpc>
                <a:spcPct val="150000"/>
              </a:lnSpc>
            </a:pPr>
            <a:r>
              <a:rPr lang="de-DE" sz="800" dirty="0">
                <a:solidFill>
                  <a:srgbClr val="05177A"/>
                </a:solidFill>
                <a:latin typeface="Arial" panose="020B0604020202020204" pitchFamily="34" charset="0"/>
                <a:cs typeface="Arial" panose="020B0604020202020204" pitchFamily="34" charset="0"/>
                <a:sym typeface="Webdings"/>
              </a:rPr>
              <a:t>Datenanalyse</a:t>
            </a:r>
          </a:p>
          <a:p>
            <a:pPr lvl="0">
              <a:lnSpc>
                <a:spcPct val="150000"/>
              </a:lnSpc>
            </a:pPr>
            <a:r>
              <a:rPr lang="de-DE" sz="800" dirty="0">
                <a:solidFill>
                  <a:srgbClr val="05177A"/>
                </a:solidFill>
                <a:latin typeface="Arial" panose="020B0604020202020204" pitchFamily="34" charset="0"/>
                <a:cs typeface="Arial" panose="020B0604020202020204" pitchFamily="34" charset="0"/>
                <a:sym typeface="Webdings"/>
              </a:rPr>
              <a:t>Datenverfügbarkeit</a:t>
            </a:r>
          </a:p>
          <a:p>
            <a:pPr lvl="0">
              <a:lnSpc>
                <a:spcPct val="150000"/>
              </a:lnSpc>
            </a:pPr>
            <a:r>
              <a:rPr lang="de-DE" sz="800" dirty="0">
                <a:solidFill>
                  <a:srgbClr val="05177A"/>
                </a:solidFill>
                <a:latin typeface="Arial" panose="020B0604020202020204" pitchFamily="34" charset="0"/>
                <a:cs typeface="Arial" panose="020B0604020202020204" pitchFamily="34" charset="0"/>
                <a:sym typeface="Webdings"/>
              </a:rPr>
              <a:t>Schnittstellen</a:t>
            </a:r>
          </a:p>
          <a:p>
            <a:pPr lvl="0">
              <a:lnSpc>
                <a:spcPct val="150000"/>
              </a:lnSpc>
            </a:pPr>
            <a:r>
              <a:rPr lang="de-DE" sz="800" dirty="0">
                <a:solidFill>
                  <a:srgbClr val="05177A"/>
                </a:solidFill>
                <a:latin typeface="Arial" panose="020B0604020202020204" pitchFamily="34" charset="0"/>
                <a:cs typeface="Arial" panose="020B0604020202020204" pitchFamily="34" charset="0"/>
                <a:sym typeface="Webdings"/>
              </a:rPr>
              <a:t>Datensicherheit</a:t>
            </a:r>
          </a:p>
        </p:txBody>
      </p:sp>
      <p:cxnSp>
        <p:nvCxnSpPr>
          <p:cNvPr id="27" name="Gerade Verbindung 26"/>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Mit uns auf dem Weg der digitalen Vernetzung</a:t>
            </a:r>
          </a:p>
        </p:txBody>
      </p:sp>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4298" y="5301208"/>
            <a:ext cx="1976093" cy="957350"/>
          </a:xfrm>
          <a:prstGeom prst="rect">
            <a:avLst/>
          </a:prstGeom>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6424" y="5301208"/>
            <a:ext cx="1979712" cy="957350"/>
          </a:xfrm>
          <a:prstGeom prst="rect">
            <a:avLst/>
          </a:prstGeom>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6762" y="5301208"/>
            <a:ext cx="1993109" cy="957350"/>
          </a:xfrm>
          <a:prstGeom prst="rect">
            <a:avLst/>
          </a:prstGeom>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21" name="Grafik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6669360"/>
            <a:ext cx="936104" cy="124813"/>
          </a:xfrm>
          <a:prstGeom prst="rect">
            <a:avLst/>
          </a:prstGeom>
        </p:spPr>
      </p:pic>
    </p:spTree>
    <p:extLst>
      <p:ext uri="{BB962C8B-B14F-4D97-AF65-F5344CB8AC3E}">
        <p14:creationId xmlns:p14="http://schemas.microsoft.com/office/powerpoint/2010/main" val="2719831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8437956869_194dfde833_o.jpg">
            <a:extLst>
              <a:ext uri="{FF2B5EF4-FFF2-40B4-BE49-F238E27FC236}">
                <a16:creationId xmlns:a16="http://schemas.microsoft.com/office/drawing/2014/main" id="{0C85AC75-EBAC-9B42-B6C5-FC9DB92AABA4}"/>
              </a:ext>
            </a:extLst>
          </p:cNvPr>
          <p:cNvPicPr>
            <a:picLocks noChangeAspect="1"/>
          </p:cNvPicPr>
          <p:nvPr/>
        </p:nvPicPr>
        <p:blipFill>
          <a:blip r:embed="rId2"/>
          <a:srcRect/>
          <a:stretch/>
        </p:blipFill>
        <p:spPr>
          <a:xfrm>
            <a:off x="6763166" y="857587"/>
            <a:ext cx="2379414" cy="5142825"/>
          </a:xfrm>
          <a:prstGeom prst="rect">
            <a:avLst/>
          </a:prstGeom>
          <a:ln w="3175">
            <a:miter lim="400000"/>
          </a:ln>
        </p:spPr>
      </p:pic>
      <p:sp>
        <p:nvSpPr>
          <p:cNvPr id="10" name="Shape 3">
            <a:extLst>
              <a:ext uri="{FF2B5EF4-FFF2-40B4-BE49-F238E27FC236}">
                <a16:creationId xmlns:a16="http://schemas.microsoft.com/office/drawing/2014/main" id="{9385CF82-CD61-DB49-ABC0-6A25D6F638B8}"/>
              </a:ext>
            </a:extLst>
          </p:cNvPr>
          <p:cNvSpPr/>
          <p:nvPr/>
        </p:nvSpPr>
        <p:spPr>
          <a:xfrm flipH="1" flipV="1">
            <a:off x="330301" y="1636776"/>
            <a:ext cx="1019168" cy="1"/>
          </a:xfrm>
          <a:prstGeom prst="line">
            <a:avLst/>
          </a:prstGeom>
          <a:ln w="25400">
            <a:solidFill>
              <a:srgbClr val="155FA5"/>
            </a:solidFill>
            <a:miter lim="400000"/>
          </a:ln>
        </p:spPr>
        <p:txBody>
          <a:bodyPr lIns="20320" tIns="20320" rIns="20320" bIns="20320" anchor="ctr"/>
          <a:lstStyle/>
          <a:p>
            <a:pPr algn="ctr">
              <a:lnSpc>
                <a:spcPct val="100000"/>
              </a:lnSpc>
              <a:defRPr sz="2200">
                <a:solidFill>
                  <a:srgbClr val="000000"/>
                </a:solidFill>
                <a:latin typeface="Helvetica Light"/>
                <a:ea typeface="Helvetica Light"/>
                <a:cs typeface="Helvetica Light"/>
                <a:sym typeface="Helvetica Light"/>
              </a:defRPr>
            </a:pPr>
            <a:endParaRPr sz="1650"/>
          </a:p>
        </p:txBody>
      </p:sp>
      <p:sp>
        <p:nvSpPr>
          <p:cNvPr id="11" name="Shape 4">
            <a:extLst>
              <a:ext uri="{FF2B5EF4-FFF2-40B4-BE49-F238E27FC236}">
                <a16:creationId xmlns:a16="http://schemas.microsoft.com/office/drawing/2014/main" id="{36EC79D8-9788-EC42-A8E8-42A3DAB95616}"/>
              </a:ext>
            </a:extLst>
          </p:cNvPr>
          <p:cNvSpPr/>
          <p:nvPr/>
        </p:nvSpPr>
        <p:spPr>
          <a:xfrm flipH="1" flipV="1">
            <a:off x="329666" y="1575184"/>
            <a:ext cx="863016" cy="1"/>
          </a:xfrm>
          <a:prstGeom prst="line">
            <a:avLst/>
          </a:prstGeom>
          <a:ln w="25400">
            <a:solidFill>
              <a:srgbClr val="155FA5"/>
            </a:solidFill>
            <a:miter lim="400000"/>
          </a:ln>
        </p:spPr>
        <p:txBody>
          <a:bodyPr lIns="20320" tIns="20320" rIns="20320" bIns="20320" anchor="ctr"/>
          <a:lstStyle/>
          <a:p>
            <a:pPr algn="ctr">
              <a:lnSpc>
                <a:spcPct val="100000"/>
              </a:lnSpc>
              <a:defRPr sz="2200">
                <a:solidFill>
                  <a:srgbClr val="000000"/>
                </a:solidFill>
                <a:latin typeface="Helvetica Light"/>
                <a:ea typeface="Helvetica Light"/>
                <a:cs typeface="Helvetica Light"/>
                <a:sym typeface="Helvetica Light"/>
              </a:defRPr>
            </a:pPr>
            <a:endParaRPr sz="1650"/>
          </a:p>
        </p:txBody>
      </p:sp>
      <p:sp>
        <p:nvSpPr>
          <p:cNvPr id="14" name="Shape 193">
            <a:extLst>
              <a:ext uri="{FF2B5EF4-FFF2-40B4-BE49-F238E27FC236}">
                <a16:creationId xmlns:a16="http://schemas.microsoft.com/office/drawing/2014/main" id="{CD37580D-95DA-A948-AFE9-27E874EB713C}"/>
              </a:ext>
            </a:extLst>
          </p:cNvPr>
          <p:cNvSpPr/>
          <p:nvPr/>
        </p:nvSpPr>
        <p:spPr>
          <a:xfrm>
            <a:off x="314642" y="1178615"/>
            <a:ext cx="4351576" cy="318036"/>
          </a:xfrm>
          <a:prstGeom prst="rect">
            <a:avLst/>
          </a:prstGeom>
          <a:ln w="3175">
            <a:miter lim="400000"/>
          </a:ln>
          <a:extLst>
            <a:ext uri="{C572A759-6A51-4108-AA02-DFA0A04FC94B}">
              <ma14:wrappingTextBoxFlag xmlns:ma14="http://schemas.microsoft.com/office/mac/drawingml/2011/main" xmlns="" val="1"/>
            </a:ext>
          </a:extLst>
        </p:spPr>
        <p:txBody>
          <a:bodyPr wrap="none" lIns="20320" tIns="20320" rIns="20320" bIns="20320" anchor="ctr">
            <a:spAutoFit/>
          </a:bodyPr>
          <a:lstStyle>
            <a:lvl1pPr>
              <a:defRPr sz="2800">
                <a:latin typeface="+mn-lt"/>
                <a:ea typeface="+mn-ea"/>
                <a:cs typeface="+mn-cs"/>
                <a:sym typeface="Montserrat Bold"/>
              </a:defRPr>
            </a:lvl1pPr>
          </a:lstStyle>
          <a:p>
            <a:r>
              <a:rPr lang="de-DE" sz="1800" b="1" dirty="0">
                <a:solidFill>
                  <a:srgbClr val="5A5A5A"/>
                </a:solidFill>
                <a:latin typeface="Montserrat" pitchFamily="2" charset="77"/>
              </a:rPr>
              <a:t>PDAP - Prozesslenkung und Analyse seit 1983</a:t>
            </a:r>
          </a:p>
        </p:txBody>
      </p:sp>
      <p:pic>
        <p:nvPicPr>
          <p:cNvPr id="7" name="Grafik 6">
            <a:extLst>
              <a:ext uri="{FF2B5EF4-FFF2-40B4-BE49-F238E27FC236}">
                <a16:creationId xmlns:a16="http://schemas.microsoft.com/office/drawing/2014/main" id="{4128B00F-FDEE-7A4F-BA3B-6B58766EC299}"/>
              </a:ext>
            </a:extLst>
          </p:cNvPr>
          <p:cNvPicPr>
            <a:picLocks noChangeAspect="1"/>
          </p:cNvPicPr>
          <p:nvPr/>
        </p:nvPicPr>
        <p:blipFill>
          <a:blip r:embed="rId3"/>
          <a:stretch>
            <a:fillRect/>
          </a:stretch>
        </p:blipFill>
        <p:spPr>
          <a:xfrm>
            <a:off x="6834324" y="5424271"/>
            <a:ext cx="2250144" cy="555035"/>
          </a:xfrm>
          <a:prstGeom prst="rect">
            <a:avLst/>
          </a:prstGeom>
        </p:spPr>
      </p:pic>
      <p:pic>
        <p:nvPicPr>
          <p:cNvPr id="22" name="Grafik 21">
            <a:extLst>
              <a:ext uri="{FF2B5EF4-FFF2-40B4-BE49-F238E27FC236}">
                <a16:creationId xmlns:a16="http://schemas.microsoft.com/office/drawing/2014/main" id="{7EB0BB7D-2E7D-914A-98F3-D2AD858E661A}"/>
              </a:ext>
            </a:extLst>
          </p:cNvPr>
          <p:cNvPicPr>
            <a:picLocks noChangeAspect="1"/>
          </p:cNvPicPr>
          <p:nvPr/>
        </p:nvPicPr>
        <p:blipFill>
          <a:blip r:embed="rId4"/>
          <a:stretch>
            <a:fillRect/>
          </a:stretch>
        </p:blipFill>
        <p:spPr>
          <a:xfrm>
            <a:off x="7312069" y="1028056"/>
            <a:ext cx="1289681" cy="605291"/>
          </a:xfrm>
          <a:prstGeom prst="rect">
            <a:avLst/>
          </a:prstGeom>
        </p:spPr>
      </p:pic>
      <p:grpSp>
        <p:nvGrpSpPr>
          <p:cNvPr id="26" name="Gruppieren 25">
            <a:extLst>
              <a:ext uri="{FF2B5EF4-FFF2-40B4-BE49-F238E27FC236}">
                <a16:creationId xmlns:a16="http://schemas.microsoft.com/office/drawing/2014/main" id="{6463F7D8-92C2-0F40-89E5-00FB3FD92A05}"/>
              </a:ext>
            </a:extLst>
          </p:cNvPr>
          <p:cNvGrpSpPr/>
          <p:nvPr/>
        </p:nvGrpSpPr>
        <p:grpSpPr>
          <a:xfrm>
            <a:off x="814409" y="2272999"/>
            <a:ext cx="5545569" cy="2897471"/>
            <a:chOff x="1052227" y="2651625"/>
            <a:chExt cx="7394092" cy="3863295"/>
          </a:xfrm>
        </p:grpSpPr>
        <p:sp>
          <p:nvSpPr>
            <p:cNvPr id="27" name="Shape 181">
              <a:extLst>
                <a:ext uri="{FF2B5EF4-FFF2-40B4-BE49-F238E27FC236}">
                  <a16:creationId xmlns:a16="http://schemas.microsoft.com/office/drawing/2014/main" id="{E6831566-142F-8B45-9BF7-CDEBC957781A}"/>
                </a:ext>
              </a:extLst>
            </p:cNvPr>
            <p:cNvSpPr/>
            <p:nvPr/>
          </p:nvSpPr>
          <p:spPr>
            <a:xfrm>
              <a:off x="1821318" y="2708902"/>
              <a:ext cx="3184377" cy="424048"/>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none" lIns="20320" tIns="20320" rIns="20320" bIns="20320" numCol="1" anchor="t">
              <a:spAutoFit/>
            </a:bodyPr>
            <a:lstStyle>
              <a:lvl1pPr>
                <a:defRPr sz="2400">
                  <a:latin typeface="+mn-lt"/>
                  <a:ea typeface="+mn-ea"/>
                  <a:cs typeface="+mn-cs"/>
                  <a:sym typeface="Montserrat Bold"/>
                </a:defRPr>
              </a:lvl1pPr>
            </a:lstStyle>
            <a:p>
              <a:r>
                <a:rPr lang="de-DE" sz="1800" b="1" dirty="0">
                  <a:solidFill>
                    <a:srgbClr val="155FA5"/>
                  </a:solidFill>
                  <a:latin typeface="Montserrat" pitchFamily="2" charset="77"/>
                </a:rPr>
                <a:t>Funktionen im Überblick</a:t>
              </a:r>
            </a:p>
          </p:txBody>
        </p:sp>
        <p:sp>
          <p:nvSpPr>
            <p:cNvPr id="28" name="Shape 182">
              <a:extLst>
                <a:ext uri="{FF2B5EF4-FFF2-40B4-BE49-F238E27FC236}">
                  <a16:creationId xmlns:a16="http://schemas.microsoft.com/office/drawing/2014/main" id="{C5DB4757-D8B7-EF43-BB0E-EC38DD24A90B}"/>
                </a:ext>
              </a:extLst>
            </p:cNvPr>
            <p:cNvSpPr/>
            <p:nvPr/>
          </p:nvSpPr>
          <p:spPr>
            <a:xfrm>
              <a:off x="1824092" y="3276256"/>
              <a:ext cx="6622227" cy="3238664"/>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20320" tIns="20320" rIns="20320" bIns="20320" numCol="1" anchor="t">
              <a:spAutoFit/>
            </a:bodyPr>
            <a:lstStyle/>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Umsetzung normativer Anforderungen</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Kennzahlen, Kosten &amp; Trends zur Qualitätslage</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Nachverfolgung von Maßnahmen</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Ermittlung von Fehlerursachen</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Prüfpläne und Abläufe aus CAD</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Datenaustausch mit ERP-Systemen</a:t>
              </a:r>
            </a:p>
            <a:p>
              <a:pPr marL="214313" indent="-214313">
                <a:lnSpc>
                  <a:spcPct val="150000"/>
                </a:lnSpc>
                <a:buFont typeface="Arial" panose="020B0604020202020204" pitchFamily="34" charset="0"/>
                <a:buChar char="•"/>
              </a:pPr>
              <a:r>
                <a:rPr lang="de-DE" sz="1500" dirty="0">
                  <a:solidFill>
                    <a:srgbClr val="5A5A5A"/>
                  </a:solidFill>
                  <a:latin typeface="Montserrat" pitchFamily="2" charset="77"/>
                </a:rPr>
                <a:t>Grafische Darstellung komplexer Zusammenhänge</a:t>
              </a:r>
            </a:p>
          </p:txBody>
        </p:sp>
        <p:sp>
          <p:nvSpPr>
            <p:cNvPr id="29" name="Shape 183">
              <a:extLst>
                <a:ext uri="{FF2B5EF4-FFF2-40B4-BE49-F238E27FC236}">
                  <a16:creationId xmlns:a16="http://schemas.microsoft.com/office/drawing/2014/main" id="{BCE84737-1398-3645-8EE1-BF032ABDB7D1}"/>
                </a:ext>
              </a:extLst>
            </p:cNvPr>
            <p:cNvSpPr/>
            <p:nvPr/>
          </p:nvSpPr>
          <p:spPr>
            <a:xfrm>
              <a:off x="1052227" y="2651625"/>
              <a:ext cx="582166" cy="582164"/>
            </a:xfrm>
            <a:prstGeom prst="ellipse">
              <a:avLst/>
            </a:prstGeom>
            <a:solidFill>
              <a:srgbClr val="155FA5"/>
            </a:solidFill>
            <a:ln w="3175" cap="flat">
              <a:noFill/>
              <a:miter lim="400000"/>
            </a:ln>
            <a:effectLst/>
          </p:spPr>
          <p:txBody>
            <a:bodyPr wrap="square" lIns="20320" tIns="20320" rIns="20320" bIns="20320" numCol="1" anchor="ctr">
              <a:noAutofit/>
            </a:bodyPr>
            <a:lstStyle/>
            <a:p>
              <a:pPr algn="ctr">
                <a:lnSpc>
                  <a:spcPct val="100000"/>
                </a:lnSpc>
                <a:defRPr sz="2200">
                  <a:solidFill>
                    <a:srgbClr val="FFFFFF"/>
                  </a:solidFill>
                </a:defRPr>
              </a:pPr>
              <a:endParaRPr sz="1650" dirty="0"/>
            </a:p>
          </p:txBody>
        </p:sp>
        <p:sp>
          <p:nvSpPr>
            <p:cNvPr id="30" name="Shape 132">
              <a:extLst>
                <a:ext uri="{FF2B5EF4-FFF2-40B4-BE49-F238E27FC236}">
                  <a16:creationId xmlns:a16="http://schemas.microsoft.com/office/drawing/2014/main" id="{C6DAF5AC-C576-6A40-A44F-12E0A323692F}"/>
                </a:ext>
              </a:extLst>
            </p:cNvPr>
            <p:cNvSpPr/>
            <p:nvPr/>
          </p:nvSpPr>
          <p:spPr>
            <a:xfrm>
              <a:off x="1052227" y="2662736"/>
              <a:ext cx="556745" cy="516381"/>
            </a:xfrm>
            <a:prstGeom prst="rect">
              <a:avLst/>
            </a:prstGeom>
            <a:ln w="3175">
              <a:miter lim="400000"/>
            </a:ln>
            <a:extLst>
              <a:ext uri="{C572A759-6A51-4108-AA02-DFA0A04FC94B}">
                <ma14:wrappingTextBoxFlag xmlns:ma14="http://schemas.microsoft.com/office/mac/drawingml/2011/main" xmlns="" val="1"/>
              </a:ext>
            </a:extLst>
          </p:spPr>
          <p:txBody>
            <a:bodyPr wrap="square" lIns="20320" tIns="20320" rIns="20320" bIns="20320" anchor="ctr">
              <a:spAutoFit/>
            </a:bodyPr>
            <a:lstStyle>
              <a:lvl1pPr>
                <a:defRPr sz="3000">
                  <a:solidFill>
                    <a:srgbClr val="155FA5"/>
                  </a:solidFill>
                  <a:latin typeface="FontAwesome"/>
                  <a:ea typeface="FontAwesome"/>
                  <a:cs typeface="FontAwesome"/>
                  <a:sym typeface="FontAwesome"/>
                </a:defRPr>
              </a:lvl1pPr>
            </a:lstStyle>
            <a:p>
              <a:pPr algn="ctr"/>
              <a:r>
                <a:rPr lang="de-DE" sz="2250" dirty="0">
                  <a:solidFill>
                    <a:schemeClr val="bg1"/>
                  </a:solidFill>
                  <a:latin typeface="Segoe UI Symbol" panose="020B0502040204020203" pitchFamily="34" charset="0"/>
                  <a:ea typeface="Segoe UI Symbol" panose="020B0502040204020203" pitchFamily="34" charset="0"/>
                </a:rPr>
                <a:t></a:t>
              </a:r>
              <a:endParaRPr lang="de-DE" sz="1725" dirty="0">
                <a:solidFill>
                  <a:schemeClr val="bg1"/>
                </a:solidFill>
                <a:latin typeface="Segoe UI Symbol" panose="020B0502040204020203" pitchFamily="34" charset="0"/>
                <a:ea typeface="Segoe UI Symbol" panose="020B0502040204020203" pitchFamily="34" charset="0"/>
              </a:endParaRPr>
            </a:p>
          </p:txBody>
        </p:sp>
      </p:grpSp>
    </p:spTree>
    <p:extLst>
      <p:ext uri="{BB962C8B-B14F-4D97-AF65-F5344CB8AC3E}">
        <p14:creationId xmlns:p14="http://schemas.microsoft.com/office/powerpoint/2010/main" val="676739307"/>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500" fill="hold"/>
                                        <p:tgtEl>
                                          <p:spTgt spid="26"/>
                                        </p:tgtEl>
                                        <p:attrNameLst>
                                          <p:attrName>ppt_x</p:attrName>
                                        </p:attrNameLst>
                                      </p:cBhvr>
                                      <p:tavLst>
                                        <p:tav tm="0">
                                          <p:val>
                                            <p:strVal val="#ppt_x"/>
                                          </p:val>
                                        </p:tav>
                                        <p:tav tm="100000">
                                          <p:val>
                                            <p:strVal val="#ppt_x"/>
                                          </p:val>
                                        </p:tav>
                                      </p:tavLst>
                                    </p:anim>
                                    <p:anim calcmode="lin" valueType="num">
                                      <p:cBhvr additive="base">
                                        <p:cTn id="8" dur="1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2" name="Rechteck 1"/>
          <p:cNvSpPr/>
          <p:nvPr/>
        </p:nvSpPr>
        <p:spPr>
          <a:xfrm>
            <a:off x="947380" y="1971073"/>
            <a:ext cx="7793120" cy="4027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6618672"/>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899592" y="1163208"/>
            <a:ext cx="7608479" cy="1015663"/>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CAQ - Controlling von operativ bis strategisch</a:t>
            </a:r>
            <a:endParaRPr lang="de-DE" sz="1400" b="1" dirty="0">
              <a:solidFill>
                <a:srgbClr val="002060"/>
              </a:solidFill>
              <a:latin typeface="Arial" panose="020B0604020202020204" pitchFamily="34" charset="0"/>
              <a:cs typeface="Arial" panose="020B0604020202020204" pitchFamily="34" charset="0"/>
            </a:endParaRPr>
          </a:p>
          <a:p>
            <a:r>
              <a:rPr lang="de-DE" sz="1100" dirty="0">
                <a:solidFill>
                  <a:srgbClr val="002060"/>
                </a:solidFill>
                <a:latin typeface="Arial" panose="020B0604020202020204" pitchFamily="34" charset="0"/>
                <a:cs typeface="Arial" panose="020B0604020202020204" pitchFamily="34" charset="0"/>
              </a:rPr>
              <a:t>Informationen aus kontinuierlichem Feedback und aus der Schwerpunktverdichtung</a:t>
            </a:r>
          </a:p>
          <a:p>
            <a:r>
              <a:rPr lang="de-DE" sz="1100" b="1" dirty="0">
                <a:solidFill>
                  <a:srgbClr val="002060"/>
                </a:solidFill>
                <a:latin typeface="Arial" panose="020B0604020202020204" pitchFamily="34" charset="0"/>
                <a:ea typeface="Tahoma" panose="020B0604030504040204" pitchFamily="34" charset="0"/>
                <a:cs typeface="Arial" panose="020B0604020202020204" pitchFamily="34" charset="0"/>
              </a:rPr>
              <a:t>=&gt; Unterschiedliche Anforderungen an das Datenmanagement für die Entscheidungsfindung</a:t>
            </a:r>
          </a:p>
          <a:p>
            <a:pPr algn="ctr"/>
            <a:r>
              <a:rPr lang="de-DE" sz="2400" b="1"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graphicFrame>
        <p:nvGraphicFramePr>
          <p:cNvPr id="4" name="Diagramm 3">
            <a:extLst>
              <a:ext uri="{FF2B5EF4-FFF2-40B4-BE49-F238E27FC236}">
                <a16:creationId xmlns:a16="http://schemas.microsoft.com/office/drawing/2014/main" id="{016243EE-20F8-4A3D-B346-4491612C554E}"/>
              </a:ext>
            </a:extLst>
          </p:cNvPr>
          <p:cNvGraphicFramePr/>
          <p:nvPr>
            <p:extLst>
              <p:ext uri="{D42A27DB-BD31-4B8C-83A1-F6EECF244321}">
                <p14:modId xmlns:p14="http://schemas.microsoft.com/office/powerpoint/2010/main" val="254402348"/>
              </p:ext>
            </p:extLst>
          </p:nvPr>
        </p:nvGraphicFramePr>
        <p:xfrm>
          <a:off x="750168" y="1433546"/>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Pfeil: nach unten 5">
            <a:extLst>
              <a:ext uri="{FF2B5EF4-FFF2-40B4-BE49-F238E27FC236}">
                <a16:creationId xmlns:a16="http://schemas.microsoft.com/office/drawing/2014/main" id="{D48CB727-0EFC-402D-9C9B-6446E71D37C2}"/>
              </a:ext>
            </a:extLst>
          </p:cNvPr>
          <p:cNvSpPr/>
          <p:nvPr/>
        </p:nvSpPr>
        <p:spPr>
          <a:xfrm rot="10800000">
            <a:off x="8172400" y="1948824"/>
            <a:ext cx="509587" cy="3609513"/>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43E4A48-9E18-484F-9359-028B7A169DD6}"/>
              </a:ext>
            </a:extLst>
          </p:cNvPr>
          <p:cNvSpPr txBox="1"/>
          <p:nvPr/>
        </p:nvSpPr>
        <p:spPr>
          <a:xfrm>
            <a:off x="3635896" y="2337228"/>
            <a:ext cx="4644166" cy="523220"/>
          </a:xfrm>
          <a:prstGeom prst="rect">
            <a:avLst/>
          </a:prstGeom>
        </p:spPr>
        <p:txBody>
          <a:bodyPr wrap="square">
            <a:spAutoFit/>
          </a:bodyPr>
          <a:lstStyle>
            <a:defPPr>
              <a:defRPr lang="de-DE"/>
            </a:defPPr>
            <a:lvl1pPr>
              <a:defRPr sz="1400" b="1">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pPr algn="r"/>
            <a:r>
              <a:rPr lang="de-DE" b="0" dirty="0"/>
              <a:t>Strategische BI- Ebene mit Kennzahlen </a:t>
            </a:r>
          </a:p>
          <a:p>
            <a:pPr algn="r"/>
            <a:r>
              <a:rPr lang="de-DE" b="0" dirty="0"/>
              <a:t>=&gt; Hohe Verdichtung - Latenz ok </a:t>
            </a:r>
          </a:p>
        </p:txBody>
      </p:sp>
      <p:sp>
        <p:nvSpPr>
          <p:cNvPr id="15" name="Textfeld 14">
            <a:extLst>
              <a:ext uri="{FF2B5EF4-FFF2-40B4-BE49-F238E27FC236}">
                <a16:creationId xmlns:a16="http://schemas.microsoft.com/office/drawing/2014/main" id="{0E8D9172-EF17-4D63-A799-D2761D164DFC}"/>
              </a:ext>
            </a:extLst>
          </p:cNvPr>
          <p:cNvSpPr txBox="1"/>
          <p:nvPr/>
        </p:nvSpPr>
        <p:spPr>
          <a:xfrm>
            <a:off x="5698853" y="4665484"/>
            <a:ext cx="2617563" cy="523220"/>
          </a:xfrm>
          <a:prstGeom prst="rect">
            <a:avLst/>
          </a:prstGeom>
        </p:spPr>
        <p:txBody>
          <a:bodyPr wrap="square">
            <a:spAutoFit/>
          </a:bodyPr>
          <a:lstStyle>
            <a:defPPr>
              <a:defRPr lang="de-DE"/>
            </a:defPPr>
            <a:lvl1pPr algn="r">
              <a:defRPr sz="1400" b="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de-DE" dirty="0"/>
              <a:t>Prozessebene </a:t>
            </a:r>
          </a:p>
          <a:p>
            <a:r>
              <a:rPr lang="de-DE" dirty="0"/>
              <a:t>=&gt; Möglichst </a:t>
            </a:r>
            <a:r>
              <a:rPr lang="de-DE" dirty="0" err="1"/>
              <a:t>realtime</a:t>
            </a:r>
            <a:endParaRPr lang="de-DE" dirty="0"/>
          </a:p>
        </p:txBody>
      </p:sp>
      <p:sp>
        <p:nvSpPr>
          <p:cNvPr id="16" name="Textfeld 15">
            <a:extLst>
              <a:ext uri="{FF2B5EF4-FFF2-40B4-BE49-F238E27FC236}">
                <a16:creationId xmlns:a16="http://schemas.microsoft.com/office/drawing/2014/main" id="{B5CB3530-01B5-47F6-9D4B-85EDA323A0F9}"/>
              </a:ext>
            </a:extLst>
          </p:cNvPr>
          <p:cNvSpPr txBox="1"/>
          <p:nvPr/>
        </p:nvSpPr>
        <p:spPr>
          <a:xfrm>
            <a:off x="3923928" y="3501356"/>
            <a:ext cx="4380015" cy="523220"/>
          </a:xfrm>
          <a:prstGeom prst="rect">
            <a:avLst/>
          </a:prstGeom>
        </p:spPr>
        <p:txBody>
          <a:bodyPr wrap="square">
            <a:spAutoFit/>
          </a:bodyPr>
          <a:lstStyle>
            <a:defPPr>
              <a:defRPr lang="de-DE"/>
            </a:defPPr>
            <a:lvl1pPr algn="r">
              <a:defRPr sz="1400" b="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de-DE" dirty="0"/>
              <a:t>Mittlere CAQ Auswertungsebene </a:t>
            </a:r>
          </a:p>
          <a:p>
            <a:r>
              <a:rPr lang="de-DE" dirty="0"/>
              <a:t>=&gt; Latenz mit Anforderungen</a:t>
            </a:r>
          </a:p>
        </p:txBody>
      </p:sp>
      <p:sp>
        <p:nvSpPr>
          <p:cNvPr id="17" name="Textfeld 16">
            <a:extLst>
              <a:ext uri="{FF2B5EF4-FFF2-40B4-BE49-F238E27FC236}">
                <a16:creationId xmlns:a16="http://schemas.microsoft.com/office/drawing/2014/main" id="{0DA1126E-E90F-4DF3-9381-389F6345ACAA}"/>
              </a:ext>
            </a:extLst>
          </p:cNvPr>
          <p:cNvSpPr txBox="1"/>
          <p:nvPr/>
        </p:nvSpPr>
        <p:spPr>
          <a:xfrm>
            <a:off x="947380" y="5571118"/>
            <a:ext cx="7817340" cy="307777"/>
          </a:xfrm>
          <a:prstGeom prst="rect">
            <a:avLst/>
          </a:prstGeom>
        </p:spPr>
        <p:txBody>
          <a:bodyPr wrap="square">
            <a:spAutoFit/>
          </a:bodyPr>
          <a:lstStyle>
            <a:defPPr>
              <a:defRPr lang="de-DE"/>
            </a:defPPr>
            <a:lvl1pPr algn="r">
              <a:defRPr sz="1400" b="0">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pPr algn="ctr"/>
            <a:r>
              <a:rPr lang="de-DE" u="dbl" dirty="0"/>
              <a:t>Die richtige Information zur richtigen Zeit beim richtigen Entscheider bereitstellen</a:t>
            </a:r>
          </a:p>
        </p:txBody>
      </p:sp>
    </p:spTree>
    <p:extLst>
      <p:ext uri="{BB962C8B-B14F-4D97-AF65-F5344CB8AC3E}">
        <p14:creationId xmlns:p14="http://schemas.microsoft.com/office/powerpoint/2010/main" val="42881901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ppt_x"/>
                                          </p:val>
                                        </p:tav>
                                        <p:tav tm="100000">
                                          <p:val>
                                            <p:strVal val="#ppt_x"/>
                                          </p:val>
                                        </p:tav>
                                      </p:tavLst>
                                    </p:anim>
                                    <p:anim calcmode="lin" valueType="num">
                                      <p:cBhvr additive="base">
                                        <p:cTn id="3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AsOne/>
      </p:bldGraphic>
      <p:bldP spid="6" grpId="0" animBg="1"/>
      <p:bldP spid="7"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1" name="Rechteck 10"/>
          <p:cNvSpPr/>
          <p:nvPr/>
        </p:nvSpPr>
        <p:spPr>
          <a:xfrm>
            <a:off x="899592" y="2204863"/>
            <a:ext cx="7993479" cy="4395539"/>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16"/>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Mit uns auf dem Weg der digitalen Vernetzung</a:t>
            </a:r>
          </a:p>
        </p:txBody>
      </p:sp>
      <p:sp>
        <p:nvSpPr>
          <p:cNvPr id="14" name="Textfeld 13">
            <a:extLst>
              <a:ext uri="{FF2B5EF4-FFF2-40B4-BE49-F238E27FC236}">
                <a16:creationId xmlns:a16="http://schemas.microsoft.com/office/drawing/2014/main" id="{440F46B1-B388-4DDA-B525-DFADC5BCF8F4}"/>
              </a:ext>
            </a:extLst>
          </p:cNvPr>
          <p:cNvSpPr txBox="1"/>
          <p:nvPr/>
        </p:nvSpPr>
        <p:spPr>
          <a:xfrm>
            <a:off x="894284" y="1100632"/>
            <a:ext cx="8136904" cy="1597040"/>
          </a:xfrm>
          <a:prstGeom prst="rect">
            <a:avLst/>
          </a:prstGeom>
          <a:noFill/>
        </p:spPr>
        <p:txBody>
          <a:bodyPr wrap="square" rtlCol="0">
            <a:spAutoFit/>
          </a:bodyPr>
          <a:lstStyle/>
          <a:p>
            <a:r>
              <a:rPr lang="de-DE" sz="1200" b="1" dirty="0">
                <a:solidFill>
                  <a:srgbClr val="002060"/>
                </a:solidFill>
                <a:latin typeface="Arial" panose="020B0604020202020204" pitchFamily="34" charset="0"/>
                <a:cs typeface="Arial" panose="020B0604020202020204" pitchFamily="34" charset="0"/>
              </a:rPr>
              <a:t>Datenmanagement für effektive Entscheidungsfindung </a:t>
            </a:r>
          </a:p>
          <a:p>
            <a:r>
              <a:rPr lang="de-DE" sz="1200" b="1" dirty="0">
                <a:solidFill>
                  <a:srgbClr val="002060"/>
                </a:solidFill>
                <a:latin typeface="Arial" panose="020B0604020202020204" pitchFamily="34" charset="0"/>
                <a:cs typeface="Arial" panose="020B0604020202020204" pitchFamily="34" charset="0"/>
              </a:rPr>
              <a:t>                                           </a:t>
            </a:r>
            <a:endParaRPr lang="de-DE" sz="1000" dirty="0">
              <a:solidFill>
                <a:srgbClr val="002060"/>
              </a:solidFill>
              <a:latin typeface="Arial" panose="020B0604020202020204" pitchFamily="34" charset="0"/>
              <a:cs typeface="Arial" panose="020B0604020202020204" pitchFamily="34" charset="0"/>
            </a:endParaRPr>
          </a:p>
          <a:p>
            <a:r>
              <a:rPr lang="de-DE" sz="1000" dirty="0">
                <a:solidFill>
                  <a:srgbClr val="002060"/>
                </a:solidFill>
                <a:latin typeface="Arial" panose="020B0604020202020204" pitchFamily="34" charset="0"/>
                <a:cs typeface="Arial" panose="020B0604020202020204" pitchFamily="34" charset="0"/>
              </a:rPr>
              <a:t>Daten in Informationen wandeln, auf operativer und strategischer Ebene.</a:t>
            </a:r>
            <a:br>
              <a:rPr lang="de-DE" sz="1000" dirty="0">
                <a:solidFill>
                  <a:srgbClr val="002060"/>
                </a:solidFill>
                <a:latin typeface="Arial" panose="020B0604020202020204" pitchFamily="34" charset="0"/>
                <a:cs typeface="Arial" panose="020B0604020202020204" pitchFamily="34" charset="0"/>
              </a:rPr>
            </a:br>
            <a:r>
              <a:rPr lang="de-DE" sz="1000" dirty="0">
                <a:solidFill>
                  <a:srgbClr val="002060"/>
                </a:solidFill>
                <a:latin typeface="Arial" panose="020B0604020202020204" pitchFamily="34" charset="0"/>
                <a:cs typeface="Arial" panose="020B0604020202020204" pitchFamily="34" charset="0"/>
              </a:rPr>
              <a:t>Die relevante Information zur richtigen Zeit beim richtigen Entscheidungsträger.</a:t>
            </a:r>
          </a:p>
          <a:p>
            <a:endParaRPr lang="de-DE" sz="8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endParaRPr lang="de-DE" sz="1000" dirty="0">
              <a:solidFill>
                <a:srgbClr val="002060"/>
              </a:solidFill>
              <a:latin typeface="Arial" panose="020B0604020202020204" pitchFamily="34" charset="0"/>
              <a:cs typeface="Arial" panose="020B0604020202020204" pitchFamily="34" charset="0"/>
            </a:endParaRPr>
          </a:p>
          <a:p>
            <a:r>
              <a:rPr lang="de-DE" sz="1000" dirty="0">
                <a:solidFill>
                  <a:srgbClr val="002060"/>
                </a:solidFill>
                <a:latin typeface="Arial" panose="020B0604020202020204" pitchFamily="34" charset="0"/>
                <a:cs typeface="Arial" panose="020B0604020202020204" pitchFamily="34" charset="0"/>
              </a:rPr>
              <a:t>Unterschiedliche Datenanforderungen</a:t>
            </a:r>
          </a:p>
          <a:p>
            <a:pPr>
              <a:lnSpc>
                <a:spcPct val="150000"/>
              </a:lnSpc>
            </a:pPr>
            <a:r>
              <a:rPr lang="de-DE" sz="1200" dirty="0">
                <a:solidFill>
                  <a:srgbClr val="002060"/>
                </a:solidFill>
                <a:latin typeface="Arial" panose="020B0604020202020204" pitchFamily="34" charset="0"/>
                <a:cs typeface="Arial" panose="020B0604020202020204" pitchFamily="34" charset="0"/>
              </a:rPr>
              <a:t>	</a:t>
            </a:r>
            <a:endParaRPr lang="de-DE" sz="1000" dirty="0">
              <a:solidFill>
                <a:srgbClr val="002060"/>
              </a:solidFill>
              <a:latin typeface="Arial" panose="020B0604020202020204" pitchFamily="34" charset="0"/>
              <a:cs typeface="Arial" panose="020B0604020202020204" pitchFamily="34" charset="0"/>
            </a:endParaRPr>
          </a:p>
        </p:txBody>
      </p:sp>
      <p:pic>
        <p:nvPicPr>
          <p:cNvPr id="15" name="Grafik 14">
            <a:extLst>
              <a:ext uri="{FF2B5EF4-FFF2-40B4-BE49-F238E27FC236}">
                <a16:creationId xmlns:a16="http://schemas.microsoft.com/office/drawing/2014/main" id="{D3A21B77-E0CF-4C48-9B11-5A2290415F06}"/>
              </a:ext>
            </a:extLst>
          </p:cNvPr>
          <p:cNvPicPr>
            <a:picLocks noChangeAspect="1"/>
          </p:cNvPicPr>
          <p:nvPr/>
        </p:nvPicPr>
        <p:blipFill>
          <a:blip r:embed="rId5">
            <a:lum bright="70000" contrast="-70000"/>
          </a:blip>
          <a:stretch>
            <a:fillRect/>
          </a:stretch>
        </p:blipFill>
        <p:spPr>
          <a:xfrm>
            <a:off x="5658873" y="2608031"/>
            <a:ext cx="3441373" cy="2927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perspectiveContrastingLeftFacing"/>
            <a:lightRig rig="contrasting" dir="t">
              <a:rot lat="0" lon="0" rev="3000000"/>
            </a:lightRig>
          </a:scene3d>
          <a:sp3d contourW="7620">
            <a:bevelT w="95250" h="31750"/>
            <a:contourClr>
              <a:srgbClr val="333333"/>
            </a:contourClr>
          </a:sp3d>
        </p:spPr>
      </p:pic>
      <p:grpSp>
        <p:nvGrpSpPr>
          <p:cNvPr id="42" name="Gruppieren 41">
            <a:extLst>
              <a:ext uri="{FF2B5EF4-FFF2-40B4-BE49-F238E27FC236}">
                <a16:creationId xmlns:a16="http://schemas.microsoft.com/office/drawing/2014/main" id="{6EBF90BB-A488-4300-9853-CA83380A0C57}"/>
              </a:ext>
            </a:extLst>
          </p:cNvPr>
          <p:cNvGrpSpPr/>
          <p:nvPr/>
        </p:nvGrpSpPr>
        <p:grpSpPr>
          <a:xfrm>
            <a:off x="4707385" y="4738676"/>
            <a:ext cx="2816942" cy="436030"/>
            <a:chOff x="4707385" y="4738676"/>
            <a:chExt cx="2816942" cy="436030"/>
          </a:xfrm>
        </p:grpSpPr>
        <p:cxnSp>
          <p:nvCxnSpPr>
            <p:cNvPr id="20" name="Verbinder: gewinkelt 19">
              <a:extLst>
                <a:ext uri="{FF2B5EF4-FFF2-40B4-BE49-F238E27FC236}">
                  <a16:creationId xmlns:a16="http://schemas.microsoft.com/office/drawing/2014/main" id="{72317A0B-BCC7-4D83-9A42-5E36C26FB7D8}"/>
                </a:ext>
              </a:extLst>
            </p:cNvPr>
            <p:cNvCxnSpPr>
              <a:cxnSpLocks/>
              <a:stCxn id="21" idx="3"/>
            </p:cNvCxnSpPr>
            <p:nvPr/>
          </p:nvCxnSpPr>
          <p:spPr>
            <a:xfrm flipV="1">
              <a:off x="6084168" y="4738676"/>
              <a:ext cx="1440159" cy="293746"/>
            </a:xfrm>
            <a:prstGeom prst="bentConnector3">
              <a:avLst>
                <a:gd name="adj1" fmla="val 50000"/>
              </a:avLst>
            </a:prstGeom>
            <a:noFill/>
            <a:ln w="19050" cap="rnd" cmpd="sng" algn="ctr">
              <a:solidFill>
                <a:srgbClr val="FFC000"/>
              </a:solidFill>
              <a:prstDash val="solid"/>
              <a:round/>
              <a:headEnd type="none"/>
              <a:tailEnd type="oval"/>
            </a:ln>
            <a:effectLst/>
          </p:spPr>
        </p:cxnSp>
        <p:sp>
          <p:nvSpPr>
            <p:cNvPr id="21" name="Rechteck 20">
              <a:extLst>
                <a:ext uri="{FF2B5EF4-FFF2-40B4-BE49-F238E27FC236}">
                  <a16:creationId xmlns:a16="http://schemas.microsoft.com/office/drawing/2014/main" id="{783561D4-9D12-487F-801F-1821DA263947}"/>
                </a:ext>
              </a:extLst>
            </p:cNvPr>
            <p:cNvSpPr/>
            <p:nvPr/>
          </p:nvSpPr>
          <p:spPr>
            <a:xfrm>
              <a:off x="4707385" y="4890138"/>
              <a:ext cx="1376783" cy="28456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srgbClr val="05177B"/>
                  </a:solidFill>
                  <a:effectLst/>
                  <a:uLnTx/>
                  <a:uFillTx/>
                  <a:latin typeface="Calibri" panose="020F0502020204030204"/>
                  <a:ea typeface="+mn-ea"/>
                  <a:cs typeface="+mn-cs"/>
                </a:rPr>
                <a:t>Abstand </a:t>
              </a:r>
              <a:r>
                <a:rPr lang="de-DE" kern="0" dirty="0">
                  <a:solidFill>
                    <a:srgbClr val="05177B"/>
                  </a:solidFill>
                  <a:latin typeface="Calibri" panose="020F0502020204030204"/>
                </a:rPr>
                <a:t>zum </a:t>
              </a:r>
              <a:r>
                <a:rPr kumimoji="0" lang="de-DE" sz="1100" b="0" i="0" u="none" strike="noStrike" kern="0" cap="none" spc="0" normalizeH="0" baseline="0" noProof="0" dirty="0">
                  <a:ln>
                    <a:noFill/>
                  </a:ln>
                  <a:solidFill>
                    <a:srgbClr val="05177B"/>
                  </a:solidFill>
                  <a:effectLst/>
                  <a:uLnTx/>
                  <a:uFillTx/>
                  <a:latin typeface="Calibri" panose="020F0502020204030204"/>
                  <a:ea typeface="+mn-ea"/>
                  <a:cs typeface="+mn-cs"/>
                </a:rPr>
                <a:t>Ziel</a:t>
              </a:r>
            </a:p>
          </p:txBody>
        </p:sp>
      </p:grpSp>
      <p:sp>
        <p:nvSpPr>
          <p:cNvPr id="25" name="Rechteck 24">
            <a:extLst>
              <a:ext uri="{FF2B5EF4-FFF2-40B4-BE49-F238E27FC236}">
                <a16:creationId xmlns:a16="http://schemas.microsoft.com/office/drawing/2014/main" id="{7D553399-9399-4F44-A20A-ADE9FF43321F}"/>
              </a:ext>
            </a:extLst>
          </p:cNvPr>
          <p:cNvSpPr/>
          <p:nvPr/>
        </p:nvSpPr>
        <p:spPr>
          <a:xfrm>
            <a:off x="4707385" y="5174706"/>
            <a:ext cx="1376783" cy="380376"/>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srgbClr val="05177B"/>
                </a:solidFill>
                <a:effectLst/>
                <a:uLnTx/>
                <a:uFillTx/>
                <a:latin typeface="Calibri" panose="020F0502020204030204"/>
                <a:ea typeface="+mn-ea"/>
                <a:cs typeface="+mn-cs"/>
              </a:rPr>
              <a:t>Laufende Feedback</a:t>
            </a:r>
            <a:r>
              <a:rPr lang="de-DE" kern="0" dirty="0">
                <a:solidFill>
                  <a:srgbClr val="05177B"/>
                </a:solidFill>
                <a:latin typeface="Calibri" panose="020F0502020204030204"/>
              </a:rPr>
              <a:t> Informationen</a:t>
            </a:r>
            <a:endParaRPr kumimoji="0" lang="de-DE" sz="1100" b="0" i="0" u="none" strike="noStrike" kern="0" cap="none" spc="0" normalizeH="0" baseline="0" noProof="0" dirty="0">
              <a:ln>
                <a:noFill/>
              </a:ln>
              <a:solidFill>
                <a:srgbClr val="05177B"/>
              </a:solidFill>
              <a:effectLst/>
              <a:uLnTx/>
              <a:uFillTx/>
              <a:latin typeface="Calibri" panose="020F0502020204030204"/>
              <a:ea typeface="+mn-ea"/>
              <a:cs typeface="+mn-cs"/>
            </a:endParaRPr>
          </a:p>
        </p:txBody>
      </p:sp>
      <p:sp>
        <p:nvSpPr>
          <p:cNvPr id="31" name="Rechteck 30">
            <a:extLst>
              <a:ext uri="{FF2B5EF4-FFF2-40B4-BE49-F238E27FC236}">
                <a16:creationId xmlns:a16="http://schemas.microsoft.com/office/drawing/2014/main" id="{CB68FAA9-7B1E-435A-AB67-263A6E857A26}"/>
              </a:ext>
            </a:extLst>
          </p:cNvPr>
          <p:cNvSpPr/>
          <p:nvPr/>
        </p:nvSpPr>
        <p:spPr>
          <a:xfrm>
            <a:off x="4699249" y="2876068"/>
            <a:ext cx="1384919" cy="380376"/>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srgbClr val="05177B"/>
                </a:solidFill>
                <a:effectLst/>
                <a:uLnTx/>
                <a:uFillTx/>
                <a:latin typeface="Calibri" panose="020F0502020204030204"/>
                <a:ea typeface="+mn-ea"/>
                <a:cs typeface="+mn-cs"/>
              </a:rPr>
              <a:t>Strategische Grundinformationen</a:t>
            </a:r>
          </a:p>
        </p:txBody>
      </p:sp>
      <p:graphicFrame>
        <p:nvGraphicFramePr>
          <p:cNvPr id="35" name="Diagramm 34">
            <a:extLst>
              <a:ext uri="{FF2B5EF4-FFF2-40B4-BE49-F238E27FC236}">
                <a16:creationId xmlns:a16="http://schemas.microsoft.com/office/drawing/2014/main" id="{2296952F-9547-4E46-B7F7-E05AD754772A}"/>
              </a:ext>
            </a:extLst>
          </p:cNvPr>
          <p:cNvGraphicFramePr/>
          <p:nvPr/>
        </p:nvGraphicFramePr>
        <p:xfrm>
          <a:off x="800627" y="2757786"/>
          <a:ext cx="4543425" cy="2743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6" name="Diagramm 35">
            <a:extLst>
              <a:ext uri="{FF2B5EF4-FFF2-40B4-BE49-F238E27FC236}">
                <a16:creationId xmlns:a16="http://schemas.microsoft.com/office/drawing/2014/main" id="{F9924B64-6498-4C63-84FD-BAEBFC871A48}"/>
              </a:ext>
            </a:extLst>
          </p:cNvPr>
          <p:cNvGraphicFramePr/>
          <p:nvPr/>
        </p:nvGraphicFramePr>
        <p:xfrm>
          <a:off x="-772050" y="2853312"/>
          <a:ext cx="4572000" cy="2743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41" name="Gruppieren 40">
            <a:extLst>
              <a:ext uri="{FF2B5EF4-FFF2-40B4-BE49-F238E27FC236}">
                <a16:creationId xmlns:a16="http://schemas.microsoft.com/office/drawing/2014/main" id="{F921AECE-A553-4BA6-BEFD-368481E184F5}"/>
              </a:ext>
            </a:extLst>
          </p:cNvPr>
          <p:cNvGrpSpPr/>
          <p:nvPr/>
        </p:nvGrpSpPr>
        <p:grpSpPr>
          <a:xfrm>
            <a:off x="4699249" y="2588955"/>
            <a:ext cx="2537047" cy="1457347"/>
            <a:chOff x="4699249" y="2588955"/>
            <a:chExt cx="2537047" cy="1457347"/>
          </a:xfrm>
        </p:grpSpPr>
        <p:cxnSp>
          <p:nvCxnSpPr>
            <p:cNvPr id="16" name="Verbinder: gewinkelt 15">
              <a:extLst>
                <a:ext uri="{FF2B5EF4-FFF2-40B4-BE49-F238E27FC236}">
                  <a16:creationId xmlns:a16="http://schemas.microsoft.com/office/drawing/2014/main" id="{286CBA12-F3F2-4151-97A0-10A00392CAD3}"/>
                </a:ext>
              </a:extLst>
            </p:cNvPr>
            <p:cNvCxnSpPr>
              <a:cxnSpLocks/>
              <a:stCxn id="19" idx="3"/>
            </p:cNvCxnSpPr>
            <p:nvPr/>
          </p:nvCxnSpPr>
          <p:spPr>
            <a:xfrm>
              <a:off x="6084168" y="2719045"/>
              <a:ext cx="1152128" cy="1327257"/>
            </a:xfrm>
            <a:prstGeom prst="bentConnector2">
              <a:avLst/>
            </a:prstGeom>
            <a:noFill/>
            <a:ln w="19050" cap="rnd" cmpd="sng" algn="ctr">
              <a:solidFill>
                <a:srgbClr val="FFC000"/>
              </a:solidFill>
              <a:prstDash val="solid"/>
              <a:round/>
              <a:headEnd type="none"/>
              <a:tailEnd type="oval"/>
            </a:ln>
            <a:effectLst/>
          </p:spPr>
        </p:cxnSp>
        <p:sp>
          <p:nvSpPr>
            <p:cNvPr id="19" name="Rechteck 18">
              <a:extLst>
                <a:ext uri="{FF2B5EF4-FFF2-40B4-BE49-F238E27FC236}">
                  <a16:creationId xmlns:a16="http://schemas.microsoft.com/office/drawing/2014/main" id="{0B98D60F-0E04-4BA8-A740-194677E21AAD}"/>
                </a:ext>
              </a:extLst>
            </p:cNvPr>
            <p:cNvSpPr/>
            <p:nvPr/>
          </p:nvSpPr>
          <p:spPr>
            <a:xfrm>
              <a:off x="4699249" y="2588955"/>
              <a:ext cx="1384919" cy="26017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defRPr/>
              </a:pPr>
              <a:r>
                <a:rPr kumimoji="0" lang="de-DE" sz="1000" b="0" i="0" u="none" strike="noStrike" kern="0" cap="none" spc="0" normalizeH="0" baseline="0" noProof="0" dirty="0">
                  <a:ln>
                    <a:noFill/>
                  </a:ln>
                  <a:solidFill>
                    <a:srgbClr val="05177B"/>
                  </a:solidFill>
                  <a:effectLst/>
                  <a:uLnTx/>
                  <a:uFillTx/>
                  <a:latin typeface="Arial" panose="020B0604020202020204" pitchFamily="34" charset="0"/>
                  <a:cs typeface="Arial" panose="020B0604020202020204" pitchFamily="34" charset="0"/>
                </a:rPr>
                <a:t>Zielbestimmung</a:t>
              </a:r>
            </a:p>
          </p:txBody>
        </p:sp>
      </p:grpSp>
    </p:spTree>
    <p:extLst>
      <p:ext uri="{BB962C8B-B14F-4D97-AF65-F5344CB8AC3E}">
        <p14:creationId xmlns:p14="http://schemas.microsoft.com/office/powerpoint/2010/main" val="421193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Graphic spid="35" grpId="0">
        <p:bldAsOne/>
      </p:bldGraphic>
      <p:bldGraphic spid="3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80512" cy="6857999"/>
          </a:xfrm>
          <a:prstGeom prst="rect">
            <a:avLst/>
          </a:prstGeom>
        </p:spPr>
      </p:pic>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854003"/>
            <a:ext cx="1168384" cy="9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20"/>
          <p:cNvCxnSpPr/>
          <p:nvPr/>
        </p:nvCxnSpPr>
        <p:spPr>
          <a:xfrm>
            <a:off x="971600" y="692696"/>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99592" y="404664"/>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Software und Analysesysteme für Ihre Prozesslenkung </a:t>
            </a:r>
          </a:p>
        </p:txBody>
      </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6618672"/>
            <a:ext cx="1044000" cy="139199"/>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899592" y="1163208"/>
            <a:ext cx="7608479" cy="846386"/>
          </a:xfrm>
          <a:prstGeom prst="rect">
            <a:avLst/>
          </a:prstGeom>
        </p:spPr>
        <p:txBody>
          <a:bodyPr wrap="square">
            <a:spAutoFit/>
          </a:bodyPr>
          <a:lstStyle/>
          <a:p>
            <a:r>
              <a:rPr lang="de-DE" sz="1400" b="1" dirty="0">
                <a:solidFill>
                  <a:srgbClr val="002060"/>
                </a:solidFill>
                <a:latin typeface="Arial" panose="020B0604020202020204" pitchFamily="34" charset="0"/>
                <a:ea typeface="Tahoma" panose="020B0604030504040204" pitchFamily="34" charset="0"/>
                <a:cs typeface="Arial" panose="020B0604020202020204" pitchFamily="34" charset="0"/>
              </a:rPr>
              <a:t>Die Geschichte der Titanic…</a:t>
            </a:r>
            <a:endParaRPr lang="de-DE" sz="1400" b="1" dirty="0">
              <a:solidFill>
                <a:srgbClr val="002060"/>
              </a:solidFill>
              <a:latin typeface="Arial" panose="020B0604020202020204" pitchFamily="34" charset="0"/>
              <a:cs typeface="Arial" panose="020B0604020202020204" pitchFamily="34" charset="0"/>
            </a:endParaRPr>
          </a:p>
          <a:p>
            <a:r>
              <a:rPr lang="de-DE" sz="1100" dirty="0">
                <a:solidFill>
                  <a:srgbClr val="002060"/>
                </a:solidFill>
                <a:latin typeface="Arial" panose="020B0604020202020204" pitchFamily="34" charset="0"/>
                <a:cs typeface="Arial" panose="020B0604020202020204" pitchFamily="34" charset="0"/>
              </a:rPr>
              <a:t>Das Timing von Feedback-Informationen ist genauso wichtig wie der Content </a:t>
            </a:r>
            <a:endParaRPr lang="de-DE" sz="1100" b="1"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algn="ctr"/>
            <a:r>
              <a:rPr lang="de-DE" sz="2400" b="1"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pic>
        <p:nvPicPr>
          <p:cNvPr id="18" name="Grafik 17">
            <a:extLst>
              <a:ext uri="{FF2B5EF4-FFF2-40B4-BE49-F238E27FC236}">
                <a16:creationId xmlns:a16="http://schemas.microsoft.com/office/drawing/2014/main" id="{03EBEE3F-7A81-4FC8-B358-8B9645F80793}"/>
              </a:ext>
            </a:extLst>
          </p:cNvPr>
          <p:cNvPicPr>
            <a:picLocks noChangeAspect="1"/>
          </p:cNvPicPr>
          <p:nvPr/>
        </p:nvPicPr>
        <p:blipFill>
          <a:blip r:embed="rId6"/>
          <a:stretch>
            <a:fillRect/>
          </a:stretch>
        </p:blipFill>
        <p:spPr>
          <a:xfrm>
            <a:off x="675439" y="1952676"/>
            <a:ext cx="7793121" cy="45415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2" name="Grafik 31">
            <a:extLst>
              <a:ext uri="{FF2B5EF4-FFF2-40B4-BE49-F238E27FC236}">
                <a16:creationId xmlns:a16="http://schemas.microsoft.com/office/drawing/2014/main" id="{C8069198-3785-4AF2-B6F2-505751087D10}"/>
              </a:ext>
            </a:extLst>
          </p:cNvPr>
          <p:cNvPicPr>
            <a:picLocks noChangeAspect="1"/>
          </p:cNvPicPr>
          <p:nvPr/>
        </p:nvPicPr>
        <p:blipFill rotWithShape="1">
          <a:blip r:embed="rId7">
            <a:clrChange>
              <a:clrFrom>
                <a:srgbClr val="000000"/>
              </a:clrFrom>
              <a:clrTo>
                <a:srgbClr val="000000">
                  <a:alpha val="0"/>
                </a:srgbClr>
              </a:clrTo>
            </a:clrChange>
            <a:extLst>
              <a:ext uri="{BEBA8EAE-BF5A-486C-A8C5-ECC9F3942E4B}">
                <a14:imgProps xmlns:a14="http://schemas.microsoft.com/office/drawing/2010/main">
                  <a14:imgLayer r:embed="rId8">
                    <a14:imgEffect>
                      <a14:backgroundRemoval t="5837" b="89883" l="9977" r="89909">
                        <a14:foregroundMark x1="60091" y1="65759" x2="61451" y2="78210"/>
                        <a14:foregroundMark x1="61451" y1="78210" x2="69274" y2="83268"/>
                        <a14:foregroundMark x1="69274" y1="83268" x2="77664" y2="68872"/>
                        <a14:foregroundMark x1="77664" y1="68872" x2="86848" y2="23346"/>
                        <a14:foregroundMark x1="86848" y1="23346" x2="84240" y2="9728"/>
                        <a14:foregroundMark x1="84240" y1="9728" x2="76871" y2="4864"/>
                        <a14:foregroundMark x1="76871" y1="4864" x2="68481" y2="5837"/>
                        <a14:foregroundMark x1="68481" y1="5837" x2="58957" y2="43774"/>
                        <a14:foregroundMark x1="58957" y1="43774" x2="58957" y2="68093"/>
                        <a14:foregroundMark x1="58957" y1="68093" x2="73469" y2="49222"/>
                        <a14:foregroundMark x1="73469" y1="49222" x2="75397" y2="36965"/>
                        <a14:backgroundMark x1="24717" y1="69066" x2="25850" y2="54864"/>
                        <a14:backgroundMark x1="25850" y1="54864" x2="29592" y2="79377"/>
                        <a14:backgroundMark x1="29592" y1="79377" x2="32766" y2="60895"/>
                        <a14:backgroundMark x1="32766" y1="60895" x2="41610" y2="68093"/>
                        <a14:backgroundMark x1="41610" y1="68093" x2="31293" y2="56420"/>
                        <a14:backgroundMark x1="31293" y1="56420" x2="28118" y2="66537"/>
                        <a14:backgroundMark x1="44218" y1="39494" x2="32426" y2="48249"/>
                        <a14:backgroundMark x1="32426" y1="48249" x2="38889" y2="35214"/>
                        <a14:backgroundMark x1="38889" y1="35214" x2="27778" y2="50973"/>
                        <a14:backgroundMark x1="27778" y1="50973" x2="32426" y2="41051"/>
                        <a14:backgroundMark x1="32426" y1="41051" x2="29365" y2="55837"/>
                        <a14:backgroundMark x1="29365" y1="55837" x2="33787" y2="40856"/>
                        <a14:backgroundMark x1="33787" y1="40856" x2="35828" y2="43774"/>
                        <a14:backgroundMark x1="59864" y1="13230" x2="53061" y2="17704"/>
                        <a14:backgroundMark x1="53061" y1="17704" x2="43651" y2="30934"/>
                        <a14:backgroundMark x1="43651" y1="30934" x2="47846" y2="43969"/>
                        <a14:backgroundMark x1="47846" y1="43969" x2="48980" y2="56615"/>
                        <a14:backgroundMark x1="48980" y1="56615" x2="51701" y2="33268"/>
                        <a14:backgroundMark x1="51701" y1="33268" x2="49660" y2="54086"/>
                        <a14:backgroundMark x1="49660" y1="54086" x2="54195" y2="22179"/>
                        <a14:backgroundMark x1="54195" y1="22179" x2="52608" y2="44163"/>
                        <a14:backgroundMark x1="52608" y1="44163" x2="56463" y2="19261"/>
                        <a14:backgroundMark x1="56463" y1="19261" x2="54535" y2="36381"/>
                        <a14:backgroundMark x1="54535" y1="36381" x2="60658" y2="12062"/>
                        <a14:backgroundMark x1="60658" y1="12062" x2="59297" y2="11284"/>
                        <a14:backgroundMark x1="63492" y1="6809" x2="60317" y2="23541"/>
                        <a14:backgroundMark x1="60317" y1="23541" x2="57823" y2="29572"/>
                      </a14:backgroundRemoval>
                    </a14:imgEffect>
                  </a14:imgLayer>
                </a14:imgProps>
              </a:ext>
            </a:extLst>
          </a:blip>
          <a:srcRect l="60935" t="-1375" r="11309" b="18569"/>
          <a:stretch/>
        </p:blipFill>
        <p:spPr>
          <a:xfrm>
            <a:off x="5692661" y="2480105"/>
            <a:ext cx="1863770" cy="3240360"/>
          </a:xfrm>
          <a:prstGeom prst="rect">
            <a:avLst/>
          </a:prstGeom>
        </p:spPr>
      </p:pic>
      <p:pic>
        <p:nvPicPr>
          <p:cNvPr id="31" name="Grafik 30">
            <a:extLst>
              <a:ext uri="{FF2B5EF4-FFF2-40B4-BE49-F238E27FC236}">
                <a16:creationId xmlns:a16="http://schemas.microsoft.com/office/drawing/2014/main" id="{1865EE91-26C3-4BAD-9B2D-A46618988541}"/>
              </a:ext>
            </a:extLst>
          </p:cNvPr>
          <p:cNvPicPr>
            <a:picLocks noChangeAspect="1"/>
          </p:cNvPicPr>
          <p:nvPr/>
        </p:nvPicPr>
        <p:blipFill rotWithShape="1">
          <a:blip r:embed="rId9">
            <a:clrChange>
              <a:clrFrom>
                <a:srgbClr val="000000"/>
              </a:clrFrom>
              <a:clrTo>
                <a:srgbClr val="000000">
                  <a:alpha val="0"/>
                </a:srgbClr>
              </a:clrTo>
            </a:clrChange>
            <a:extLst>
              <a:ext uri="{BEBA8EAE-BF5A-486C-A8C5-ECC9F3942E4B}">
                <a14:imgProps xmlns:a14="http://schemas.microsoft.com/office/drawing/2010/main">
                  <a14:imgLayer r:embed="rId8">
                    <a14:imgEffect>
                      <a14:backgroundRemoval t="5253" b="89883" l="9977" r="89909">
                        <a14:foregroundMark x1="44331" y1="70428" x2="47392" y2="82101"/>
                        <a14:foregroundMark x1="47392" y1="82101" x2="54349" y2="70352"/>
                        <a14:foregroundMark x1="57198" y1="41768" x2="57596" y2="37549"/>
                        <a14:foregroundMark x1="57596" y1="37549" x2="64286" y2="13035"/>
                        <a14:foregroundMark x1="64286" y1="13035" x2="59524" y2="2918"/>
                        <a14:foregroundMark x1="59524" y1="2918" x2="51587" y2="3113"/>
                        <a14:foregroundMark x1="51587" y1="3113" x2="44785" y2="8560"/>
                        <a14:foregroundMark x1="44785" y1="8560" x2="41708" y2="32229"/>
                        <a14:foregroundMark x1="41910" y1="44319" x2="42971" y2="71206"/>
                        <a14:foregroundMark x1="42971" y1="71206" x2="50227" y2="70039"/>
                        <a14:foregroundMark x1="54153" y1="54991" x2="54457" y2="53825"/>
                        <a14:foregroundMark x1="50227" y1="70039" x2="53985" y2="55636"/>
                        <a14:foregroundMark x1="55609" y1="47864" x2="56122" y2="30934"/>
                        <a14:foregroundMark x1="56122" y1="30934" x2="47619" y2="35992"/>
                        <a14:foregroundMark x1="47619" y1="35992" x2="45011" y2="49611"/>
                        <a14:foregroundMark x1="45011" y1="49611" x2="49660" y2="28988"/>
                        <a14:foregroundMark x1="49660" y1="28988" x2="57029" y2="12451"/>
                        <a14:foregroundMark x1="57029" y1="12451" x2="48413" y2="9922"/>
                        <a14:foregroundMark x1="48413" y1="9922" x2="44558" y2="22568"/>
                        <a14:foregroundMark x1="44558" y1="22568" x2="43197" y2="64786"/>
                        <a14:foregroundMark x1="43197" y1="64786" x2="49093" y2="73541"/>
                        <a14:foregroundMark x1="49093" y1="73541" x2="52721" y2="61089"/>
                        <a14:foregroundMark x1="52721" y1="61089" x2="53968" y2="40272"/>
                        <a14:foregroundMark x1="53968" y1="40272" x2="50113" y2="60311"/>
                        <a14:foregroundMark x1="50113" y1="60311" x2="52721" y2="45720"/>
                        <a14:foregroundMark x1="52721" y1="45720" x2="47846" y2="58171"/>
                        <a14:foregroundMark x1="47846" y1="58171" x2="48866" y2="42023"/>
                        <a14:foregroundMark x1="48866" y1="42023" x2="46825" y2="54864"/>
                        <a14:foregroundMark x1="46825" y1="54864" x2="49773" y2="74903"/>
                        <a14:foregroundMark x1="49773" y1="74903" x2="58730" y2="29767"/>
                        <a14:foregroundMark x1="58730" y1="29767" x2="55442" y2="18093"/>
                        <a14:foregroundMark x1="55442" y1="18093" x2="48413" y2="21012"/>
                        <a14:foregroundMark x1="48413" y1="21012" x2="52268" y2="40078"/>
                        <a14:foregroundMark x1="52268" y1="40078" x2="58730" y2="10700"/>
                        <a14:foregroundMark x1="58730" y1="10700" x2="52041" y2="5253"/>
                        <a14:foregroundMark x1="52041" y1="5253" x2="57823" y2="16342"/>
                        <a14:foregroundMark x1="57823" y1="16342" x2="51020" y2="12646"/>
                        <a14:foregroundMark x1="51020" y1="12646" x2="45918" y2="27432"/>
                        <a14:foregroundMark x1="45918" y1="27432" x2="45238" y2="39494"/>
                        <a14:foregroundMark x1="45238" y1="39494" x2="52381" y2="24903"/>
                        <a14:foregroundMark x1="52381" y1="24903" x2="52494" y2="41440"/>
                        <a14:foregroundMark x1="52494" y1="41440" x2="53288" y2="29183"/>
                        <a14:foregroundMark x1="53288" y1="29183" x2="48526" y2="42023"/>
                        <a14:foregroundMark x1="48526" y1="42023" x2="51134" y2="25875"/>
                        <a14:foregroundMark x1="51134" y1="25875" x2="49320" y2="41245"/>
                        <a14:foregroundMark x1="49320" y1="41245" x2="51927" y2="29377"/>
                        <a14:foregroundMark x1="51927" y1="29377" x2="50567" y2="42412"/>
                        <a14:foregroundMark x1="50567" y1="42412" x2="51927" y2="28794"/>
                        <a14:foregroundMark x1="51927" y1="28794" x2="45805" y2="61868"/>
                        <a14:foregroundMark x1="45805" y1="61868" x2="47392" y2="47082"/>
                        <a14:foregroundMark x1="47392" y1="47082" x2="44785" y2="64591"/>
                        <a14:foregroundMark x1="44785" y1="64591" x2="47506" y2="44942"/>
                        <a14:foregroundMark x1="47506" y1="44942" x2="45692" y2="77626"/>
                        <a14:foregroundMark x1="45692" y1="77626" x2="55782" y2="41245"/>
                        <a14:foregroundMark x1="55782" y1="41245" x2="51701" y2="17315"/>
                        <a14:foregroundMark x1="51701" y1="17315" x2="49320" y2="17121"/>
                        <a14:backgroundMark x1="24376" y1="57004" x2="30952" y2="50778"/>
                        <a14:backgroundMark x1="30952" y1="50778" x2="27778" y2="72568"/>
                        <a14:backgroundMark x1="27778" y1="72568" x2="33787" y2="60506"/>
                        <a14:backgroundMark x1="33787" y1="60506" x2="27324" y2="66342"/>
                        <a14:backgroundMark x1="27324" y1="66342" x2="33787" y2="59922"/>
                        <a14:backgroundMark x1="33787" y1="59922" x2="40763" y2="64224"/>
                        <a14:backgroundMark x1="40759" y1="64123" x2="39229" y2="62646"/>
                        <a14:backgroundMark x1="40590" y1="2918" x2="32086" y2="62257"/>
                        <a14:backgroundMark x1="39683" y1="26459" x2="40590" y2="80739"/>
                        <a14:backgroundMark x1="68934" y1="4864" x2="55896" y2="54864"/>
                        <a14:backgroundMark x1="55896" y1="54864" x2="56576" y2="82296"/>
                        <a14:backgroundMark x1="56576" y1="82296" x2="56689" y2="83074"/>
                      </a14:backgroundRemoval>
                    </a14:imgEffect>
                  </a14:imgLayer>
                </a14:imgProps>
              </a:ext>
            </a:extLst>
          </a:blip>
          <a:srcRect l="43259" t="3153" r="35279" b="14467"/>
          <a:stretch/>
        </p:blipFill>
        <p:spPr>
          <a:xfrm>
            <a:off x="4211960" y="2659869"/>
            <a:ext cx="1441190" cy="3223689"/>
          </a:xfrm>
          <a:prstGeom prst="rect">
            <a:avLst/>
          </a:prstGeom>
        </p:spPr>
      </p:pic>
      <p:pic>
        <p:nvPicPr>
          <p:cNvPr id="25" name="Grafik 24">
            <a:extLst>
              <a:ext uri="{FF2B5EF4-FFF2-40B4-BE49-F238E27FC236}">
                <a16:creationId xmlns:a16="http://schemas.microsoft.com/office/drawing/2014/main" id="{756B7950-E545-4CD3-9AC8-F6562BFB946E}"/>
              </a:ext>
            </a:extLst>
          </p:cNvPr>
          <p:cNvPicPr>
            <a:picLocks noChangeAspect="1"/>
          </p:cNvPicPr>
          <p:nvPr/>
        </p:nvPicPr>
        <p:blipFill rotWithShape="1">
          <a:blip r:embed="rId10">
            <a:clrChange>
              <a:clrFrom>
                <a:srgbClr val="000000"/>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3447" y1="32685" x2="37755" y2="48638"/>
                        <a14:foregroundMark x1="37755" y1="48638" x2="39796" y2="51946"/>
                        <a14:foregroundMark x1="39342" y1="37549" x2="39342" y2="46109"/>
                        <a14:foregroundMark x1="37755" y1="37549" x2="36508" y2="45331"/>
                        <a14:foregroundMark x1="35034" y1="41245" x2="34127" y2="45331"/>
                        <a14:foregroundMark x1="32880" y1="40856" x2="32653" y2="52724"/>
                        <a14:foregroundMark x1="30045" y1="50584" x2="31293" y2="61673"/>
                        <a14:foregroundMark x1="24376" y1="55837" x2="26531" y2="64981"/>
                        <a14:foregroundMark x1="21542" y1="60895" x2="23356" y2="71984"/>
                        <a14:foregroundMark x1="17914" y1="65370" x2="20975" y2="75486"/>
                        <a14:foregroundMark x1="18821" y1="71984" x2="21769" y2="78405"/>
                        <a14:foregroundMark x1="20068" y1="75097" x2="24150" y2="79183"/>
                        <a14:foregroundMark x1="19161" y1="70233" x2="25510" y2="78405"/>
                        <a14:foregroundMark x1="22902" y1="71790" x2="30839" y2="79183"/>
                        <a14:foregroundMark x1="27438" y1="66926" x2="37188" y2="73541"/>
                        <a14:foregroundMark x1="32880" y1="62062" x2="38435" y2="70428"/>
                        <a14:foregroundMark x1="38435" y1="70428" x2="38435" y2="70623"/>
                        <a14:foregroundMark x1="30726" y1="56031" x2="38435" y2="66537"/>
                        <a14:foregroundMark x1="23583" y1="56420" x2="28458" y2="65759"/>
                        <a14:foregroundMark x1="28458" y1="65759" x2="28458" y2="66148"/>
                        <a14:foregroundMark x1="20068" y1="59144" x2="23243" y2="70817"/>
                        <a14:foregroundMark x1="23243" y1="70817" x2="23583" y2="71401"/>
                        <a14:foregroundMark x1="20748" y1="62062" x2="25510" y2="71984"/>
                        <a14:foregroundMark x1="22676" y1="55837" x2="29365" y2="62062"/>
                        <a14:foregroundMark x1="29365" y1="62062" x2="29365" y2="62062"/>
                        <a14:foregroundMark x1="22449" y1="42802" x2="28912" y2="50584"/>
                        <a14:foregroundMark x1="26984" y1="43580" x2="29592" y2="50584"/>
                        <a14:foregroundMark x1="28118" y1="40078" x2="29819" y2="48054"/>
                        <a14:foregroundMark x1="36735" y1="48054" x2="37755" y2="57588"/>
                        <a14:foregroundMark x1="38435" y1="48638" x2="39796" y2="61284"/>
                        <a14:foregroundMark x1="39796" y1="61284" x2="39569" y2="61284"/>
                        <a14:foregroundMark x1="36054" y1="51751" x2="35714" y2="64591"/>
                        <a14:foregroundMark x1="35714" y1="64591" x2="35261" y2="67315"/>
                        <a14:foregroundMark x1="34127" y1="55058" x2="35601" y2="64981"/>
                        <a14:foregroundMark x1="37982" y1="49805" x2="41043" y2="61479"/>
                        <a14:foregroundMark x1="41043" y1="61479" x2="41043" y2="61673"/>
                        <a14:foregroundMark x1="39342" y1="50584" x2="37415" y2="47665"/>
                        <a14:foregroundMark x1="32653" y1="35798" x2="34127" y2="36770"/>
                        <a14:foregroundMark x1="31973" y1="35992" x2="28458" y2="41245"/>
                        <a14:foregroundMark x1="29819" y1="36381" x2="26531" y2="43580"/>
                        <a14:foregroundMark x1="25510" y1="42023" x2="23583" y2="51362"/>
                        <a14:foregroundMark x1="23923" y1="44942" x2="21202" y2="56226"/>
                        <a14:foregroundMark x1="21202" y1="56226" x2="21202" y2="55837"/>
                        <a14:foregroundMark x1="21202" y1="46109" x2="17914" y2="67704"/>
                        <a14:foregroundMark x1="18367" y1="70623" x2="20068" y2="78794"/>
                        <a14:foregroundMark x1="19615" y1="69844" x2="18367" y2="78794"/>
                        <a14:foregroundMark x1="18594" y1="79572" x2="28912" y2="82879"/>
                        <a14:foregroundMark x1="23583" y1="79183" x2="33220" y2="79183"/>
                        <a14:foregroundMark x1="27438" y1="78794" x2="36281" y2="79183"/>
                        <a14:foregroundMark x1="36281" y1="79183" x2="38662" y2="78016"/>
                        <a14:foregroundMark x1="39116" y1="66537" x2="39909" y2="72374"/>
                        <a14:foregroundMark x1="39796" y1="64202" x2="40363" y2="70623"/>
                        <a14:foregroundMark x1="40136" y1="60506" x2="41497" y2="64981"/>
                        <a14:foregroundMark x1="38889" y1="50584" x2="41043" y2="56031"/>
                        <a14:foregroundMark x1="39796" y1="52335" x2="40136" y2="53502"/>
                        <a14:foregroundMark x1="39569" y1="46498" x2="41723" y2="51362"/>
                        <a14:foregroundMark x1="36054" y1="35019" x2="37755" y2="39105"/>
                        <a14:foregroundMark x1="33220" y1="34630" x2="37755" y2="37938"/>
                        <a14:foregroundMark x1="32993" y1="35019" x2="30499" y2="38327"/>
                        <a14:foregroundMark x1="30272" y1="33852" x2="26757" y2="39883"/>
                        <a14:foregroundMark x1="29138" y1="38327" x2="26077" y2="41634"/>
                        <a14:foregroundMark x1="24150" y1="40078" x2="22449" y2="42023"/>
                        <a14:foregroundMark x1="23356" y1="42023" x2="22902" y2="46109"/>
                        <a14:foregroundMark x1="35601" y1="40078" x2="38662" y2="40856"/>
                        <a14:foregroundMark x1="35374" y1="36770" x2="41043" y2="39494"/>
                        <a14:foregroundMark x1="36054" y1="36381" x2="39909" y2="37938"/>
                        <a14:foregroundMark x1="36054" y1="35992" x2="35601" y2="34630"/>
                        <a14:foregroundMark x1="32993" y1="32685" x2="37415" y2="35798"/>
                        <a14:foregroundMark x1="37415" y1="35798" x2="40816" y2="38327"/>
                        <a14:foregroundMark x1="39116" y1="37938" x2="41497" y2="42412"/>
                        <a14:foregroundMark x1="40816" y1="40078" x2="39569" y2="37938"/>
                        <a14:foregroundMark x1="39569" y1="37549" x2="39116" y2="37938"/>
                        <a14:foregroundMark x1="37415" y1="36381" x2="37415" y2="36381"/>
                        <a14:foregroundMark x1="36281" y1="34241" x2="39116" y2="35019"/>
                        <a14:foregroundMark x1="37982" y1="35019" x2="39796" y2="37938"/>
                        <a14:foregroundMark x1="39342" y1="35409" x2="41950" y2="39883"/>
                        <a14:foregroundMark x1="41043" y1="38327" x2="41950" y2="42412"/>
                        <a14:foregroundMark x1="41723" y1="42412" x2="41723" y2="48638"/>
                        <a14:foregroundMark x1="41270" y1="46498" x2="41270" y2="44942"/>
                        <a14:foregroundMark x1="41270" y1="41245" x2="41497" y2="42412"/>
                        <a14:foregroundMark x1="38435" y1="34241" x2="41723" y2="38716"/>
                        <a14:foregroundMark x1="41043" y1="36381" x2="42290" y2="42023"/>
                        <a14:foregroundMark x1="40816" y1="35992" x2="42177" y2="40467"/>
                        <a14:foregroundMark x1="40363" y1="35409" x2="40363" y2="37160"/>
                        <a14:foregroundMark x1="39116" y1="73152" x2="39116" y2="76848"/>
                        <a14:foregroundMark x1="39116" y1="73930" x2="39116" y2="79767"/>
                        <a14:foregroundMark x1="22902" y1="78405" x2="17687" y2="75486"/>
                        <a14:foregroundMark x1="19048" y1="72374" x2="18141" y2="74708"/>
                        <a14:foregroundMark x1="18141" y1="71984" x2="17687" y2="74319"/>
                        <a14:foregroundMark x1="18367" y1="69455" x2="18141" y2="72763"/>
                        <a14:foregroundMark x1="18141" y1="69066" x2="18141" y2="72374"/>
                        <a14:foregroundMark x1="36508" y1="73930" x2="39909" y2="75681"/>
                        <a14:foregroundMark x1="40136" y1="70623" x2="40363" y2="76459"/>
                        <a14:foregroundMark x1="39116" y1="74708" x2="33220" y2="79183"/>
                        <a14:foregroundMark x1="29138" y1="80545" x2="35374" y2="80934"/>
                        <a14:foregroundMark x1="30045" y1="80934" x2="33220" y2="83658"/>
                        <a14:foregroundMark x1="29138" y1="82490" x2="35828" y2="81712"/>
                        <a14:foregroundMark x1="37188" y1="66537" x2="31293" y2="66148"/>
                        <a14:foregroundMark x1="35828" y1="76848" x2="38209" y2="80156"/>
                        <a14:foregroundMark x1="39116" y1="50973" x2="42744" y2="55837"/>
                        <a14:foregroundMark x1="41497" y1="44942" x2="42517" y2="48638"/>
                        <a14:foregroundMark x1="41270" y1="43191" x2="42290" y2="46109"/>
                        <a14:foregroundMark x1="41043" y1="42023" x2="41043" y2="42023"/>
                        <a14:foregroundMark x1="35034" y1="33852" x2="36961" y2="36381"/>
                        <a14:foregroundMark x1="32200" y1="33074" x2="36054" y2="33852"/>
                        <a14:foregroundMark x1="35601" y1="33074" x2="41497" y2="35798"/>
                        <a14:foregroundMark x1="41497" y1="35798" x2="43878" y2="51362"/>
                        <a14:foregroundMark x1="43878" y1="50584" x2="42857" y2="63230"/>
                        <a14:foregroundMark x1="42857" y1="63230" x2="41950" y2="63619"/>
                        <a14:foregroundMark x1="41270" y1="59144" x2="40816" y2="71012"/>
                        <a14:foregroundMark x1="41270" y1="69455" x2="41043" y2="74708"/>
                        <a14:foregroundMark x1="41497" y1="63813" x2="39796" y2="76848"/>
                        <a14:foregroundMark x1="39796" y1="76848" x2="34467" y2="85019"/>
                        <a14:foregroundMark x1="34467" y1="85019" x2="19955" y2="80739"/>
                        <a14:foregroundMark x1="19955" y1="80739" x2="16667" y2="68482"/>
                        <a14:foregroundMark x1="16667" y1="68482" x2="21202" y2="42802"/>
                        <a14:foregroundMark x1="21202" y1="42802" x2="35488" y2="32101"/>
                        <a14:foregroundMark x1="35488" y1="32101" x2="42290" y2="37743"/>
                        <a14:foregroundMark x1="42290" y1="37743" x2="44671" y2="50973"/>
                        <a14:foregroundMark x1="44671" y1="50973" x2="42177" y2="66148"/>
                      </a14:backgroundRemoval>
                    </a14:imgEffect>
                  </a14:imgLayer>
                </a14:imgProps>
              </a:ext>
            </a:extLst>
          </a:blip>
          <a:srcRect l="18070" t="34315" r="57498" b="15521"/>
          <a:stretch/>
        </p:blipFill>
        <p:spPr>
          <a:xfrm>
            <a:off x="2051720" y="3789039"/>
            <a:ext cx="1640520" cy="1962993"/>
          </a:xfrm>
          <a:prstGeom prst="rect">
            <a:avLst/>
          </a:prstGeom>
        </p:spPr>
      </p:pic>
    </p:spTree>
    <p:extLst>
      <p:ext uri="{BB962C8B-B14F-4D97-AF65-F5344CB8AC3E}">
        <p14:creationId xmlns:p14="http://schemas.microsoft.com/office/powerpoint/2010/main" val="13997283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ppt_w</p:attrName>
                                        </p:attrNameLst>
                                      </p:cBhvr>
                                      <p:tavLst>
                                        <p:tav tm="0">
                                          <p:val>
                                            <p:fltVal val="0"/>
                                          </p:val>
                                        </p:tav>
                                        <p:tav tm="100000">
                                          <p:val>
                                            <p:strVal val="#ppt_w"/>
                                          </p:val>
                                        </p:tav>
                                      </p:tavLst>
                                    </p:anim>
                                    <p:anim calcmode="lin" valueType="num">
                                      <p:cBhvr>
                                        <p:cTn id="15" dur="1000" fill="hold"/>
                                        <p:tgtEl>
                                          <p:spTgt spid="31"/>
                                        </p:tgtEl>
                                        <p:attrNameLst>
                                          <p:attrName>ppt_h</p:attrName>
                                        </p:attrNameLst>
                                      </p:cBhvr>
                                      <p:tavLst>
                                        <p:tav tm="0">
                                          <p:val>
                                            <p:fltVal val="0"/>
                                          </p:val>
                                        </p:tav>
                                        <p:tav tm="100000">
                                          <p:val>
                                            <p:strVal val="#ppt_h"/>
                                          </p:val>
                                        </p:tav>
                                      </p:tavLst>
                                    </p:anim>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fltVal val="0"/>
                                          </p:val>
                                        </p:tav>
                                        <p:tav tm="100000">
                                          <p:val>
                                            <p:strVal val="#ppt_w"/>
                                          </p:val>
                                        </p:tav>
                                      </p:tavLst>
                                    </p:anim>
                                    <p:anim calcmode="lin" valueType="num">
                                      <p:cBhvr>
                                        <p:cTn id="22" dur="1000" fill="hold"/>
                                        <p:tgtEl>
                                          <p:spTgt spid="25"/>
                                        </p:tgtEl>
                                        <p:attrNameLst>
                                          <p:attrName>ppt_h</p:attrName>
                                        </p:attrNameLst>
                                      </p:cBhvr>
                                      <p:tavLst>
                                        <p:tav tm="0">
                                          <p:val>
                                            <p:fltVal val="0"/>
                                          </p:val>
                                        </p:tav>
                                        <p:tav tm="100000">
                                          <p:val>
                                            <p:strVal val="#ppt_h"/>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13255" y="2780928"/>
            <a:ext cx="1890593" cy="3240360"/>
          </a:xfrm>
          <a:prstGeom prst="rect">
            <a:avLst/>
          </a:prstGeom>
          <a:ln>
            <a:solidFill>
              <a:srgbClr val="05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
            <a:ext cx="9180512" cy="6857999"/>
          </a:xfrm>
          <a:prstGeom prst="rect">
            <a:avLst/>
          </a:prstGeom>
        </p:spPr>
      </p:pic>
      <p:sp>
        <p:nvSpPr>
          <p:cNvPr id="14" name="Rechteck 13"/>
          <p:cNvSpPr/>
          <p:nvPr/>
        </p:nvSpPr>
        <p:spPr>
          <a:xfrm>
            <a:off x="-3956631" y="4623501"/>
            <a:ext cx="2816135" cy="2206990"/>
          </a:xfrm>
          <a:prstGeom prst="rect">
            <a:avLst/>
          </a:prstGeom>
          <a:solidFill>
            <a:schemeClr val="bg1"/>
          </a:solidFill>
          <a:ln>
            <a:solidFill>
              <a:schemeClr val="bg1"/>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15" descr="Bildergebnis für engelbrecht digitallernzentru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hteck 34"/>
          <p:cNvSpPr/>
          <p:nvPr/>
        </p:nvSpPr>
        <p:spPr>
          <a:xfrm>
            <a:off x="1475656" y="2924944"/>
            <a:ext cx="1174319" cy="245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CBAC589-8C08-44A9-B069-385A6306DD1F}"/>
              </a:ext>
            </a:extLst>
          </p:cNvPr>
          <p:cNvSpPr/>
          <p:nvPr/>
        </p:nvSpPr>
        <p:spPr>
          <a:xfrm>
            <a:off x="7079504" y="188852"/>
            <a:ext cx="1909916" cy="1361598"/>
          </a:xfrm>
          <a:prstGeom prst="rect">
            <a:avLst/>
          </a:prstGeom>
          <a:solidFill>
            <a:srgbClr val="FDFBF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solidFill>
                <a:srgbClr val="FDFBFC"/>
              </a:solidFill>
            </a:endParaRPr>
          </a:p>
        </p:txBody>
      </p:sp>
      <p:sp>
        <p:nvSpPr>
          <p:cNvPr id="18" name="Rechteck 17">
            <a:extLst>
              <a:ext uri="{FF2B5EF4-FFF2-40B4-BE49-F238E27FC236}">
                <a16:creationId xmlns:a16="http://schemas.microsoft.com/office/drawing/2014/main" id="{4E2ED9B4-A9F4-4CFB-85AA-AA6034A456EA}"/>
              </a:ext>
            </a:extLst>
          </p:cNvPr>
          <p:cNvSpPr/>
          <p:nvPr/>
        </p:nvSpPr>
        <p:spPr>
          <a:xfrm>
            <a:off x="2649975" y="4068059"/>
            <a:ext cx="3977476" cy="523220"/>
          </a:xfrm>
          <a:prstGeom prst="rect">
            <a:avLst/>
          </a:prstGeom>
        </p:spPr>
        <p:txBody>
          <a:bodyPr wrap="square">
            <a:spAutoFit/>
          </a:bodyPr>
          <a:lstStyle/>
          <a:p>
            <a:pPr algn="ctr"/>
            <a:r>
              <a:rPr lang="de-DE" sz="1400" b="1" dirty="0">
                <a:solidFill>
                  <a:srgbClr val="002060"/>
                </a:solidFill>
                <a:latin typeface="Segoe UI" panose="020B0502040204020203" pitchFamily="34" charset="0"/>
                <a:ea typeface="Tahoma" panose="020B0604030504040204" pitchFamily="34" charset="0"/>
                <a:cs typeface="Segoe UI" panose="020B0502040204020203" pitchFamily="34" charset="0"/>
              </a:rPr>
              <a:t>Zusammenfassende Bewertung Risikobeurteilung</a:t>
            </a:r>
            <a:endParaRPr lang="de-DE" sz="1000"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mc:AlternateContent xmlns:mc="http://schemas.openxmlformats.org/markup-compatibility/2006" xmlns:psez="http://schemas.microsoft.com/office/powerpoint/2016/sectionzoom">
        <mc:Choice Requires="psez">
          <p:graphicFrame>
            <p:nvGraphicFramePr>
              <p:cNvPr id="9" name="Abschnittszoom 8">
                <a:extLst>
                  <a:ext uri="{FF2B5EF4-FFF2-40B4-BE49-F238E27FC236}">
                    <a16:creationId xmlns:a16="http://schemas.microsoft.com/office/drawing/2014/main" id="{FEFD0B40-C090-4947-9232-CF24E39F2AE6}"/>
                  </a:ext>
                </a:extLst>
              </p:cNvPr>
              <p:cNvGraphicFramePr>
                <a:graphicFrameLocks noChangeAspect="1"/>
              </p:cNvGraphicFramePr>
              <p:nvPr>
                <p:extLst>
                  <p:ext uri="{D42A27DB-BD31-4B8C-83A1-F6EECF244321}">
                    <p14:modId xmlns:p14="http://schemas.microsoft.com/office/powerpoint/2010/main" val="1722592807"/>
                  </p:ext>
                </p:extLst>
              </p:nvPr>
            </p:nvGraphicFramePr>
            <p:xfrm rot="21211199">
              <a:off x="1171117" y="1548642"/>
              <a:ext cx="1620000" cy="2200551"/>
            </p:xfrm>
            <a:graphic>
              <a:graphicData uri="http://schemas.microsoft.com/office/powerpoint/2016/sectionzoom">
                <psez:sectionZm>
                  <psez:sectionZmObj sectionId="{6AF51B67-0DED-437B-ACF4-46D88D2DC98A}">
                    <psez:zmPr id="{6FA1FAF4-72FD-4A92-AAB1-3F0AF99886CD}" transitionDur="1000" showBg="0">
                      <p166:blipFill xmlns:p166="http://schemas.microsoft.com/office/powerpoint/2016/6/main">
                        <a:blip r:embed="rId4"/>
                        <a:stretch>
                          <a:fillRect/>
                        </a:stretch>
                      </p166:blipFill>
                      <p166:spPr xmlns:p166="http://schemas.microsoft.com/office/powerpoint/2016/6/main">
                        <a:xfrm rot="21211199">
                          <a:off x="0" y="0"/>
                          <a:ext cx="1620000" cy="2200551"/>
                        </a:xfrm>
                        <a:prstGeom prst="rect">
                          <a:avLst/>
                        </a:prstGeom>
                        <a:effectLst>
                          <a:outerShdw blurRad="190500" algn="tl" rotWithShape="0">
                            <a:srgbClr val="000000">
                              <a:alpha val="70000"/>
                            </a:srgbClr>
                          </a:outerShdw>
                        </a:effectLst>
                      </p166:spPr>
                    </psez:zmPr>
                  </psez:sectionZmObj>
                </psez:sectionZm>
              </a:graphicData>
            </a:graphic>
          </p:graphicFrame>
        </mc:Choice>
        <mc:Fallback xmlns="">
          <p:pic>
            <p:nvPicPr>
              <p:cNvPr id="9" name="Abschnittszoom 8">
                <a:hlinkClick r:id="rId7" action="ppaction://hlinksldjump"/>
                <a:extLst>
                  <a:ext uri="{FF2B5EF4-FFF2-40B4-BE49-F238E27FC236}">
                    <a16:creationId xmlns:a16="http://schemas.microsoft.com/office/drawing/2014/main" id="{FEFD0B40-C090-4947-9232-CF24E39F2AE6}"/>
                  </a:ext>
                </a:extLst>
              </p:cNvPr>
              <p:cNvPicPr>
                <a:picLocks noGrp="1" noRot="1" noChangeAspect="1" noMove="1" noResize="1" noEditPoints="1" noAdjustHandles="1" noChangeArrowheads="1" noChangeShapeType="1"/>
              </p:cNvPicPr>
              <p:nvPr/>
            </p:nvPicPr>
            <p:blipFill>
              <a:blip r:embed="rId8"/>
              <a:stretch>
                <a:fillRect/>
              </a:stretch>
            </p:blipFill>
            <p:spPr>
              <a:xfrm rot="21211199">
                <a:off x="1171117" y="1548642"/>
                <a:ext cx="1620000" cy="2200551"/>
              </a:xfrm>
              <a:prstGeom prst="rect">
                <a:avLst/>
              </a:prstGeom>
              <a:effectLst>
                <a:outerShdw blurRad="190500" algn="tl" rotWithShape="0">
                  <a:srgbClr val="000000">
                    <a:alpha val="70000"/>
                  </a:srgbClr>
                </a:outerShdw>
              </a:effectLst>
            </p:spPr>
          </p:pic>
        </mc:Fallback>
      </mc:AlternateContent>
      <mc:AlternateContent xmlns:mc="http://schemas.openxmlformats.org/markup-compatibility/2006" xmlns:psez="http://schemas.microsoft.com/office/powerpoint/2016/sectionzoom">
        <mc:Choice Requires="psez">
          <p:graphicFrame>
            <p:nvGraphicFramePr>
              <p:cNvPr id="23" name="Abschnittszoom 22">
                <a:extLst>
                  <a:ext uri="{FF2B5EF4-FFF2-40B4-BE49-F238E27FC236}">
                    <a16:creationId xmlns:a16="http://schemas.microsoft.com/office/drawing/2014/main" id="{A82BB848-7F4B-493D-87DF-E9462FE80086}"/>
                  </a:ext>
                </a:extLst>
              </p:cNvPr>
              <p:cNvGraphicFramePr>
                <a:graphicFrameLocks noChangeAspect="1"/>
              </p:cNvGraphicFramePr>
              <p:nvPr>
                <p:extLst>
                  <p:ext uri="{D42A27DB-BD31-4B8C-83A1-F6EECF244321}">
                    <p14:modId xmlns:p14="http://schemas.microsoft.com/office/powerpoint/2010/main" val="2076594867"/>
                  </p:ext>
                </p:extLst>
              </p:nvPr>
            </p:nvGraphicFramePr>
            <p:xfrm>
              <a:off x="3869510" y="1410332"/>
              <a:ext cx="1620000" cy="2014674"/>
            </p:xfrm>
            <a:graphic>
              <a:graphicData uri="http://schemas.microsoft.com/office/powerpoint/2016/sectionzoom">
                <psez:sectionZm>
                  <psez:sectionZmObj sectionId="{FFE44E84-EAA6-4477-B499-D71D5072D01A}">
                    <psez:zmPr id="{CDF18D98-6D73-479D-B9AA-396F3CF78C27}" transitionDur="1000">
                      <p166:blipFill xmlns:p166="http://schemas.microsoft.com/office/powerpoint/2016/6/main">
                        <a:blip r:embed="rId9"/>
                        <a:stretch>
                          <a:fillRect/>
                        </a:stretch>
                      </p166:blipFill>
                      <p166:spPr xmlns:p166="http://schemas.microsoft.com/office/powerpoint/2016/6/main">
                        <a:xfrm>
                          <a:off x="0" y="0"/>
                          <a:ext cx="1620000" cy="2014674"/>
                        </a:xfrm>
                        <a:prstGeom prst="rect">
                          <a:avLst/>
                        </a:prstGeom>
                        <a:ln>
                          <a:noFill/>
                        </a:ln>
                        <a:effectLst>
                          <a:outerShdw blurRad="292100" dist="139700" dir="2700000" algn="tl" rotWithShape="0">
                            <a:srgbClr val="333333">
                              <a:alpha val="65000"/>
                            </a:srgbClr>
                          </a:outerShdw>
                        </a:effectLst>
                      </p166:spPr>
                    </psez:zmPr>
                  </psez:sectionZmObj>
                </psez:sectionZm>
              </a:graphicData>
            </a:graphic>
          </p:graphicFrame>
        </mc:Choice>
        <mc:Fallback xmlns="">
          <p:pic>
            <p:nvPicPr>
              <p:cNvPr id="23" name="Abschnittszoom 22">
                <a:hlinkClick r:id="rId10" action="ppaction://hlinksldjump"/>
                <a:extLst>
                  <a:ext uri="{FF2B5EF4-FFF2-40B4-BE49-F238E27FC236}">
                    <a16:creationId xmlns:a16="http://schemas.microsoft.com/office/drawing/2014/main" id="{A82BB848-7F4B-493D-87DF-E9462FE80086}"/>
                  </a:ext>
                </a:extLst>
              </p:cNvPr>
              <p:cNvPicPr>
                <a:picLocks noGrp="1" noRot="1" noChangeAspect="1" noMove="1" noResize="1" noEditPoints="1" noAdjustHandles="1" noChangeArrowheads="1" noChangeShapeType="1"/>
              </p:cNvPicPr>
              <p:nvPr/>
            </p:nvPicPr>
            <p:blipFill>
              <a:blip r:embed="rId11"/>
              <a:stretch>
                <a:fillRect/>
              </a:stretch>
            </p:blipFill>
            <p:spPr>
              <a:xfrm>
                <a:off x="3869510" y="1410332"/>
                <a:ext cx="1620000" cy="2014674"/>
              </a:xfrm>
              <a:prstGeom prst="rect">
                <a:avLst/>
              </a:prstGeom>
              <a:ln>
                <a:noFill/>
              </a:ln>
              <a:effectLst>
                <a:outerShdw blurRad="292100" dist="139700" dir="2700000" algn="tl" rotWithShape="0">
                  <a:srgbClr val="333333">
                    <a:alpha val="65000"/>
                  </a:srgbClr>
                </a:outerShdw>
              </a:effectLst>
            </p:spPr>
          </p:pic>
        </mc:Fallback>
      </mc:AlternateContent>
      <mc:AlternateContent xmlns:mc="http://schemas.openxmlformats.org/markup-compatibility/2006" xmlns:psez="http://schemas.microsoft.com/office/powerpoint/2016/sectionzoom">
        <mc:Choice Requires="psez">
          <p:graphicFrame>
            <p:nvGraphicFramePr>
              <p:cNvPr id="25" name="Abschnittszoom 24">
                <a:extLst>
                  <a:ext uri="{FF2B5EF4-FFF2-40B4-BE49-F238E27FC236}">
                    <a16:creationId xmlns:a16="http://schemas.microsoft.com/office/drawing/2014/main" id="{5345C626-4DD6-4E11-8A5D-A65B9B59CBDE}"/>
                  </a:ext>
                </a:extLst>
              </p:cNvPr>
              <p:cNvGraphicFramePr>
                <a:graphicFrameLocks noChangeAspect="1"/>
              </p:cNvGraphicFramePr>
              <p:nvPr>
                <p:extLst>
                  <p:ext uri="{D42A27DB-BD31-4B8C-83A1-F6EECF244321}">
                    <p14:modId xmlns:p14="http://schemas.microsoft.com/office/powerpoint/2010/main" val="1024490909"/>
                  </p:ext>
                </p:extLst>
              </p:nvPr>
            </p:nvGraphicFramePr>
            <p:xfrm rot="463474">
              <a:off x="6839494" y="1631311"/>
              <a:ext cx="1620000" cy="2124757"/>
            </p:xfrm>
            <a:graphic>
              <a:graphicData uri="http://schemas.microsoft.com/office/powerpoint/2016/sectionzoom">
                <psez:sectionZm>
                  <psez:sectionZmObj sectionId="{65897C64-3E7F-4BD9-BA5F-30A3FA7F07E4}">
                    <psez:zmPr id="{1619D31B-0CA6-433A-8C16-CDC65F54A9B1}" transitionDur="1000">
                      <p166:blipFill xmlns:p166="http://schemas.microsoft.com/office/powerpoint/2016/6/main">
                        <a:blip r:embed="rId12"/>
                        <a:stretch>
                          <a:fillRect/>
                        </a:stretch>
                      </p166:blipFill>
                      <p166:spPr xmlns:p166="http://schemas.microsoft.com/office/powerpoint/2016/6/main">
                        <a:xfrm rot="463474">
                          <a:off x="0" y="0"/>
                          <a:ext cx="1620000" cy="2124757"/>
                        </a:xfrm>
                        <a:prstGeom prst="rect">
                          <a:avLst/>
                        </a:prstGeom>
                        <a:ln>
                          <a:noFill/>
                        </a:ln>
                        <a:effectLst>
                          <a:outerShdw blurRad="292100" dist="139700" dir="2700000" algn="tl" rotWithShape="0">
                            <a:srgbClr val="333333">
                              <a:alpha val="65000"/>
                            </a:srgbClr>
                          </a:outerShdw>
                        </a:effectLst>
                      </p166:spPr>
                    </psez:zmPr>
                  </psez:sectionZmObj>
                </psez:sectionZm>
              </a:graphicData>
            </a:graphic>
          </p:graphicFrame>
        </mc:Choice>
        <mc:Fallback xmlns="">
          <p:pic>
            <p:nvPicPr>
              <p:cNvPr id="25" name="Abschnittszoom 24">
                <a:hlinkClick r:id="rId13" action="ppaction://hlinksldjump"/>
                <a:extLst>
                  <a:ext uri="{FF2B5EF4-FFF2-40B4-BE49-F238E27FC236}">
                    <a16:creationId xmlns:a16="http://schemas.microsoft.com/office/drawing/2014/main" id="{5345C626-4DD6-4E11-8A5D-A65B9B59CBDE}"/>
                  </a:ext>
                </a:extLst>
              </p:cNvPr>
              <p:cNvPicPr>
                <a:picLocks noGrp="1" noRot="1" noChangeAspect="1" noMove="1" noResize="1" noEditPoints="1" noAdjustHandles="1" noChangeArrowheads="1" noChangeShapeType="1"/>
              </p:cNvPicPr>
              <p:nvPr/>
            </p:nvPicPr>
            <p:blipFill>
              <a:blip r:embed="rId14"/>
              <a:stretch>
                <a:fillRect/>
              </a:stretch>
            </p:blipFill>
            <p:spPr>
              <a:xfrm rot="463474">
                <a:off x="6839494" y="1631311"/>
                <a:ext cx="1620000" cy="2124757"/>
              </a:xfrm>
              <a:prstGeom prst="rect">
                <a:avLst/>
              </a:prstGeom>
              <a:ln>
                <a:noFill/>
              </a:ln>
              <a:effectLst>
                <a:outerShdw blurRad="292100" dist="139700" dir="2700000" algn="tl" rotWithShape="0">
                  <a:srgbClr val="333333">
                    <a:alpha val="65000"/>
                  </a:srgbClr>
                </a:outerShdw>
              </a:effectLst>
            </p:spPr>
          </p:pic>
        </mc:Fallback>
      </mc:AlternateContent>
      <p:pic>
        <p:nvPicPr>
          <p:cNvPr id="28" name="Grafik 27" descr="Ziel">
            <a:extLst>
              <a:ext uri="{FF2B5EF4-FFF2-40B4-BE49-F238E27FC236}">
                <a16:creationId xmlns:a16="http://schemas.microsoft.com/office/drawing/2014/main" id="{8C4C0199-8325-4808-A97D-8EF94A697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10908" y="3271132"/>
            <a:ext cx="834951" cy="834951"/>
          </a:xfrm>
          <a:prstGeom prst="rect">
            <a:avLst/>
          </a:prstGeom>
        </p:spPr>
      </p:pic>
      <p:pic>
        <p:nvPicPr>
          <p:cNvPr id="30" name="Grafik 29" descr="Stift">
            <a:extLst>
              <a:ext uri="{FF2B5EF4-FFF2-40B4-BE49-F238E27FC236}">
                <a16:creationId xmlns:a16="http://schemas.microsoft.com/office/drawing/2014/main" id="{EC19C3DF-692B-415D-9043-73B4DFDEFF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983516" y="3151255"/>
            <a:ext cx="739015" cy="739015"/>
          </a:xfrm>
          <a:prstGeom prst="rect">
            <a:avLst/>
          </a:prstGeom>
        </p:spPr>
      </p:pic>
      <p:pic>
        <p:nvPicPr>
          <p:cNvPr id="32" name="Grafik 31" descr="Benutzer">
            <a:extLst>
              <a:ext uri="{FF2B5EF4-FFF2-40B4-BE49-F238E27FC236}">
                <a16:creationId xmlns:a16="http://schemas.microsoft.com/office/drawing/2014/main" id="{643EB115-5AFA-459E-9D73-05B137DD4C9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35312" y="3139943"/>
            <a:ext cx="914400" cy="914400"/>
          </a:xfrm>
          <a:prstGeom prst="rect">
            <a:avLst/>
          </a:prstGeom>
        </p:spPr>
      </p:pic>
      <mc:AlternateContent xmlns:mc="http://schemas.openxmlformats.org/markup-compatibility/2006" xmlns:psez="http://schemas.microsoft.com/office/powerpoint/2016/sectionzoom">
        <mc:Choice Requires="psez">
          <p:graphicFrame>
            <p:nvGraphicFramePr>
              <p:cNvPr id="34" name="Abschnittszoom 33">
                <a:extLst>
                  <a:ext uri="{FF2B5EF4-FFF2-40B4-BE49-F238E27FC236}">
                    <a16:creationId xmlns:a16="http://schemas.microsoft.com/office/drawing/2014/main" id="{B8371B04-BF0D-49A0-A3F0-7A7B7CD89510}"/>
                  </a:ext>
                </a:extLst>
              </p:cNvPr>
              <p:cNvGraphicFramePr>
                <a:graphicFrameLocks noChangeAspect="1"/>
              </p:cNvGraphicFramePr>
              <p:nvPr>
                <p:extLst>
                  <p:ext uri="{D42A27DB-BD31-4B8C-83A1-F6EECF244321}">
                    <p14:modId xmlns:p14="http://schemas.microsoft.com/office/powerpoint/2010/main" val="1684251114"/>
                  </p:ext>
                </p:extLst>
              </p:nvPr>
            </p:nvGraphicFramePr>
            <p:xfrm>
              <a:off x="3281574" y="4712137"/>
              <a:ext cx="2751730" cy="1717216"/>
            </p:xfrm>
            <a:graphic>
              <a:graphicData uri="http://schemas.microsoft.com/office/powerpoint/2016/sectionzoom">
                <psez:sectionZm>
                  <psez:sectionZmObj sectionId="{C7CD9C6D-5CFA-4948-83EA-FA04E80E2802}">
                    <psez:zmPr id="{61268829-733A-4596-B10C-F6CDBED3545D}" transitionDur="1000">
                      <p166:blipFill xmlns:p166="http://schemas.microsoft.com/office/powerpoint/2016/6/main">
                        <a:blip r:embed="rId21"/>
                        <a:stretch>
                          <a:fillRect/>
                        </a:stretch>
                      </p166:blipFill>
                      <p166:spPr xmlns:p166="http://schemas.microsoft.com/office/powerpoint/2016/6/main">
                        <a:xfrm>
                          <a:off x="0" y="0"/>
                          <a:ext cx="2751730" cy="1717216"/>
                        </a:xfrm>
                        <a:prstGeom prst="rect">
                          <a:avLst/>
                        </a:prstGeom>
                        <a:ln>
                          <a:noFill/>
                        </a:ln>
                        <a:effectLst>
                          <a:outerShdw blurRad="292100" dist="139700" dir="2700000" algn="tl" rotWithShape="0">
                            <a:srgbClr val="333333">
                              <a:alpha val="65000"/>
                            </a:srgbClr>
                          </a:outerShdw>
                        </a:effectLst>
                      </p166:spPr>
                    </psez:zmPr>
                  </psez:sectionZmObj>
                </psez:sectionZm>
              </a:graphicData>
            </a:graphic>
          </p:graphicFrame>
        </mc:Choice>
        <mc:Fallback xmlns="">
          <p:pic>
            <p:nvPicPr>
              <p:cNvPr id="34" name="Abschnittszoom 33">
                <a:hlinkClick r:id="rId22" action="ppaction://hlinksldjump"/>
                <a:extLst>
                  <a:ext uri="{FF2B5EF4-FFF2-40B4-BE49-F238E27FC236}">
                    <a16:creationId xmlns:a16="http://schemas.microsoft.com/office/drawing/2014/main" id="{B8371B04-BF0D-49A0-A3F0-7A7B7CD89510}"/>
                  </a:ext>
                </a:extLst>
              </p:cNvPr>
              <p:cNvPicPr>
                <a:picLocks noGrp="1" noRot="1" noChangeAspect="1" noMove="1" noResize="1" noEditPoints="1" noAdjustHandles="1" noChangeArrowheads="1" noChangeShapeType="1"/>
              </p:cNvPicPr>
              <p:nvPr/>
            </p:nvPicPr>
            <p:blipFill>
              <a:blip r:embed="rId23"/>
              <a:stretch>
                <a:fillRect/>
              </a:stretch>
            </p:blipFill>
            <p:spPr>
              <a:xfrm>
                <a:off x="3281574" y="4712137"/>
                <a:ext cx="2751730" cy="1717216"/>
              </a:xfrm>
              <a:prstGeom prst="rect">
                <a:avLst/>
              </a:prstGeom>
              <a:ln>
                <a:noFill/>
              </a:ln>
              <a:effectLst>
                <a:outerShdw blurRad="292100" dist="139700" dir="2700000" algn="tl" rotWithShape="0">
                  <a:srgbClr val="333333">
                    <a:alpha val="65000"/>
                  </a:srgbClr>
                </a:outerShdw>
              </a:effectLst>
            </p:spPr>
          </p:pic>
        </mc:Fallback>
      </mc:AlternateContent>
      <p:pic>
        <p:nvPicPr>
          <p:cNvPr id="4" name="Grafik 3" descr="Medaille">
            <a:extLst>
              <a:ext uri="{FF2B5EF4-FFF2-40B4-BE49-F238E27FC236}">
                <a16:creationId xmlns:a16="http://schemas.microsoft.com/office/drawing/2014/main" id="{9F10B1C8-5545-4EF8-8ADE-E47BCE88953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697665">
            <a:off x="5653844" y="5802409"/>
            <a:ext cx="1076672" cy="1076672"/>
          </a:xfrm>
          <a:prstGeom prst="rect">
            <a:avLst/>
          </a:prstGeom>
        </p:spPr>
      </p:pic>
      <p:sp>
        <p:nvSpPr>
          <p:cNvPr id="3" name="Rechteck 2">
            <a:extLst>
              <a:ext uri="{FF2B5EF4-FFF2-40B4-BE49-F238E27FC236}">
                <a16:creationId xmlns:a16="http://schemas.microsoft.com/office/drawing/2014/main" id="{CCE932AF-9E3E-4A2F-83B3-34DEC356C014}"/>
              </a:ext>
            </a:extLst>
          </p:cNvPr>
          <p:cNvSpPr/>
          <p:nvPr/>
        </p:nvSpPr>
        <p:spPr>
          <a:xfrm>
            <a:off x="414004" y="508616"/>
            <a:ext cx="2951152" cy="738664"/>
          </a:xfrm>
          <a:prstGeom prst="rect">
            <a:avLst/>
          </a:prstGeom>
        </p:spPr>
        <p:txBody>
          <a:bodyPr wrap="square">
            <a:spAutoFit/>
          </a:bodyPr>
          <a:lstStyle/>
          <a:p>
            <a:pPr algn="ctr"/>
            <a:r>
              <a:rPr lang="de-DE" sz="1400" b="1" dirty="0">
                <a:solidFill>
                  <a:srgbClr val="002060"/>
                </a:solidFill>
                <a:latin typeface="Segoe UI" panose="020B0502040204020203" pitchFamily="34" charset="0"/>
                <a:ea typeface="Tahoma" panose="020B0604030504040204" pitchFamily="34" charset="0"/>
                <a:cs typeface="Segoe UI" panose="020B0502040204020203" pitchFamily="34" charset="0"/>
              </a:rPr>
              <a:t>Klassische teambasierte Qualitätsplanung und Prozessbegleitung</a:t>
            </a:r>
            <a:endParaRPr lang="de-DE" sz="1000"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17" name="Rechteck 16">
            <a:extLst>
              <a:ext uri="{FF2B5EF4-FFF2-40B4-BE49-F238E27FC236}">
                <a16:creationId xmlns:a16="http://schemas.microsoft.com/office/drawing/2014/main" id="{86D4C742-5724-4170-A4B3-BB45945B6641}"/>
              </a:ext>
            </a:extLst>
          </p:cNvPr>
          <p:cNvSpPr/>
          <p:nvPr/>
        </p:nvSpPr>
        <p:spPr>
          <a:xfrm>
            <a:off x="3404869" y="532946"/>
            <a:ext cx="2951152" cy="738664"/>
          </a:xfrm>
          <a:prstGeom prst="rect">
            <a:avLst/>
          </a:prstGeom>
        </p:spPr>
        <p:txBody>
          <a:bodyPr wrap="square">
            <a:spAutoFit/>
          </a:bodyPr>
          <a:lstStyle/>
          <a:p>
            <a:pPr algn="ctr"/>
            <a:r>
              <a:rPr lang="de-DE" sz="1400" b="1" dirty="0">
                <a:solidFill>
                  <a:srgbClr val="002060"/>
                </a:solidFill>
                <a:latin typeface="Segoe UI" panose="020B0502040204020203" pitchFamily="34" charset="0"/>
                <a:ea typeface="Tahoma" panose="020B0604030504040204" pitchFamily="34" charset="0"/>
                <a:cs typeface="Segoe UI" panose="020B0502040204020203" pitchFamily="34" charset="0"/>
              </a:rPr>
              <a:t>Effiziente Datenerfassung durch automatische Prüfkopplungen und Systemrückmeldungen</a:t>
            </a:r>
          </a:p>
        </p:txBody>
      </p:sp>
      <p:sp>
        <p:nvSpPr>
          <p:cNvPr id="15" name="Rechteck 14">
            <a:extLst>
              <a:ext uri="{FF2B5EF4-FFF2-40B4-BE49-F238E27FC236}">
                <a16:creationId xmlns:a16="http://schemas.microsoft.com/office/drawing/2014/main" id="{516D2563-2BA1-43D5-BC9E-21B6A739CC45}"/>
              </a:ext>
            </a:extLst>
          </p:cNvPr>
          <p:cNvSpPr/>
          <p:nvPr/>
        </p:nvSpPr>
        <p:spPr>
          <a:xfrm>
            <a:off x="6395734" y="508616"/>
            <a:ext cx="2701482" cy="738664"/>
          </a:xfrm>
          <a:prstGeom prst="rect">
            <a:avLst/>
          </a:prstGeom>
        </p:spPr>
        <p:txBody>
          <a:bodyPr wrap="square">
            <a:spAutoFit/>
          </a:bodyPr>
          <a:lstStyle/>
          <a:p>
            <a:pPr algn="ctr"/>
            <a:r>
              <a:rPr lang="de-DE" sz="1400" b="1" dirty="0">
                <a:solidFill>
                  <a:srgbClr val="002060"/>
                </a:solidFill>
                <a:latin typeface="Segoe UI" panose="020B0502040204020203" pitchFamily="34" charset="0"/>
                <a:ea typeface="Tahoma" panose="020B0604030504040204" pitchFamily="34" charset="0"/>
                <a:cs typeface="Segoe UI" panose="020B0502040204020203" pitchFamily="34" charset="0"/>
              </a:rPr>
              <a:t>Integrierte Feedback-Analyse aus der kontinuierlichen Prozessbegleitung</a:t>
            </a:r>
          </a:p>
        </p:txBody>
      </p:sp>
      <p:cxnSp>
        <p:nvCxnSpPr>
          <p:cNvPr id="29" name="Gerade Verbindung 20">
            <a:extLst>
              <a:ext uri="{FF2B5EF4-FFF2-40B4-BE49-F238E27FC236}">
                <a16:creationId xmlns:a16="http://schemas.microsoft.com/office/drawing/2014/main" id="{7DE31D6E-A76E-4BA5-895C-D47E24C34715}"/>
              </a:ext>
            </a:extLst>
          </p:cNvPr>
          <p:cNvCxnSpPr/>
          <p:nvPr/>
        </p:nvCxnSpPr>
        <p:spPr>
          <a:xfrm>
            <a:off x="971600" y="404664"/>
            <a:ext cx="2304256" cy="0"/>
          </a:xfrm>
          <a:prstGeom prst="line">
            <a:avLst/>
          </a:prstGeom>
          <a:ln w="28575">
            <a:solidFill>
              <a:srgbClr val="05177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5C3A99F3-B4CD-4652-B43D-14B248BA30AC}"/>
              </a:ext>
            </a:extLst>
          </p:cNvPr>
          <p:cNvSpPr/>
          <p:nvPr/>
        </p:nvSpPr>
        <p:spPr>
          <a:xfrm>
            <a:off x="899592" y="116632"/>
            <a:ext cx="5958408" cy="215444"/>
          </a:xfrm>
          <a:prstGeom prst="rect">
            <a:avLst/>
          </a:prstGeom>
        </p:spPr>
        <p:txBody>
          <a:bodyPr wrap="square">
            <a:spAutoFit/>
          </a:bodyPr>
          <a:lstStyle/>
          <a:p>
            <a:r>
              <a:rPr lang="de-DE" sz="800" b="1" dirty="0">
                <a:solidFill>
                  <a:srgbClr val="002060"/>
                </a:solidFill>
                <a:latin typeface="Arial" panose="020B0604020202020204" pitchFamily="34" charset="0"/>
                <a:cs typeface="Arial" panose="020B0604020202020204" pitchFamily="34" charset="0"/>
              </a:rPr>
              <a:t>CAQ – Anforderungen und Ausbaustufen </a:t>
            </a: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55ED3B1E-2152-46A1-9E2D-2D47167B9AE5}"/>
                  </a:ext>
                </a:extLst>
              </p:cNvPr>
              <p:cNvGraphicFramePr>
                <a:graphicFrameLocks noChangeAspect="1"/>
              </p:cNvGraphicFramePr>
              <p:nvPr>
                <p:extLst>
                  <p:ext uri="{D42A27DB-BD31-4B8C-83A1-F6EECF244321}">
                    <p14:modId xmlns:p14="http://schemas.microsoft.com/office/powerpoint/2010/main" val="2768877001"/>
                  </p:ext>
                </p:extLst>
              </p:nvPr>
            </p:nvGraphicFramePr>
            <p:xfrm>
              <a:off x="7185164" y="4874230"/>
              <a:ext cx="1815462" cy="1361597"/>
            </p:xfrm>
            <a:graphic>
              <a:graphicData uri="http://schemas.microsoft.com/office/powerpoint/2016/slidezoom">
                <pslz:sldZm>
                  <pslz:sldZmObj sldId="396" cId="910449482">
                    <pslz:zmPr id="{EBEFC417-7849-4D7A-8B97-83A2EB338506}" returnToParent="0" transitionDur="1000" showBg="0">
                      <p166:blipFill xmlns:p166="http://schemas.microsoft.com/office/powerpoint/2016/6/main">
                        <a:blip r:embed="rId26"/>
                        <a:stretch>
                          <a:fillRect/>
                        </a:stretch>
                      </p166:blipFill>
                      <p166:spPr xmlns:p166="http://schemas.microsoft.com/office/powerpoint/2016/6/main">
                        <a:xfrm>
                          <a:off x="0" y="0"/>
                          <a:ext cx="1815462" cy="1361597"/>
                        </a:xfrm>
                        <a:prstGeom prst="rect">
                          <a:avLst/>
                        </a:prstGeom>
                        <a:effectLst>
                          <a:outerShdw blurRad="50800" dist="38100" algn="l" rotWithShape="0">
                            <a:prstClr val="black">
                              <a:alpha val="40000"/>
                            </a:prstClr>
                          </a:outerShdw>
                        </a:effectLst>
                      </p166:spPr>
                    </pslz:zmPr>
                  </pslz:sldZmObj>
                </pslz:sldZm>
              </a:graphicData>
            </a:graphic>
          </p:graphicFrame>
        </mc:Choice>
        <mc:Fallback xmlns="">
          <p:pic>
            <p:nvPicPr>
              <p:cNvPr id="6" name="Folienzoom 5">
                <a:hlinkClick r:id="rId27" action="ppaction://hlinksldjump"/>
                <a:extLst>
                  <a:ext uri="{FF2B5EF4-FFF2-40B4-BE49-F238E27FC236}">
                    <a16:creationId xmlns:a16="http://schemas.microsoft.com/office/drawing/2014/main" id="{55ED3B1E-2152-46A1-9E2D-2D47167B9AE5}"/>
                  </a:ext>
                </a:extLst>
              </p:cNvPr>
              <p:cNvPicPr>
                <a:picLocks noGrp="1" noRot="1" noChangeAspect="1" noMove="1" noResize="1" noEditPoints="1" noAdjustHandles="1" noChangeArrowheads="1" noChangeShapeType="1"/>
              </p:cNvPicPr>
              <p:nvPr/>
            </p:nvPicPr>
            <p:blipFill>
              <a:blip r:embed="rId28"/>
              <a:stretch>
                <a:fillRect/>
              </a:stretch>
            </p:blipFill>
            <p:spPr>
              <a:xfrm>
                <a:off x="7185164" y="4874230"/>
                <a:ext cx="1815462" cy="1361597"/>
              </a:xfrm>
              <a:prstGeom prst="rect">
                <a:avLst/>
              </a:prstGeom>
              <a:effectLst>
                <a:outerShdw blurRad="50800" dist="38100" algn="l" rotWithShape="0">
                  <a:prstClr val="black">
                    <a:alpha val="40000"/>
                  </a:prstClr>
                </a:outerShdw>
              </a:effectLst>
            </p:spPr>
          </p:pic>
        </mc:Fallback>
      </mc:AlternateContent>
      <p:pic>
        <p:nvPicPr>
          <p:cNvPr id="10" name="Grafik 9" descr="Sterne">
            <a:extLst>
              <a:ext uri="{FF2B5EF4-FFF2-40B4-BE49-F238E27FC236}">
                <a16:creationId xmlns:a16="http://schemas.microsoft.com/office/drawing/2014/main" id="{B535A395-2277-4D11-BF03-3DD48546FB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401169" y="6181477"/>
            <a:ext cx="579524" cy="579524"/>
          </a:xfrm>
          <a:prstGeom prst="rect">
            <a:avLst/>
          </a:prstGeom>
        </p:spPr>
      </p:pic>
    </p:spTree>
    <p:extLst>
      <p:ext uri="{BB962C8B-B14F-4D97-AF65-F5344CB8AC3E}">
        <p14:creationId xmlns:p14="http://schemas.microsoft.com/office/powerpoint/2010/main" val="19051753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3275</Words>
  <Application>Microsoft Office PowerPoint</Application>
  <PresentationFormat>Bildschirmpräsentation (4:3)</PresentationFormat>
  <Paragraphs>548</Paragraphs>
  <Slides>44</Slides>
  <Notes>33</Notes>
  <HiddenSlides>6</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44</vt:i4>
      </vt:variant>
    </vt:vector>
  </HeadingPairs>
  <TitlesOfParts>
    <vt:vector size="54" baseType="lpstr">
      <vt:lpstr>Helvetica Light</vt:lpstr>
      <vt:lpstr>Montserrat</vt:lpstr>
      <vt:lpstr>Arial</vt:lpstr>
      <vt:lpstr>Calibri</vt:lpstr>
      <vt:lpstr>Segoe UI</vt:lpstr>
      <vt:lpstr>Segoe UI Symbol</vt:lpstr>
      <vt:lpstr>Times New Roman</vt:lpstr>
      <vt:lpstr>Webdings</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Statistische Prozesskontrolle (SPC)</vt:lpstr>
      <vt:lpstr>Statistische Prozesskontrolle (SPC)</vt:lpstr>
      <vt:lpstr>Statistische Prozesskontrolle (SPC)</vt:lpstr>
      <vt:lpstr>Statistische Prozesskontrolle (SPC)</vt:lpstr>
      <vt:lpstr>Statistische Prozesskontrolle (SPC)</vt:lpstr>
      <vt:lpstr>Statistische Prozesskontrolle (SPC)</vt:lpstr>
      <vt:lpstr>Wareneingang / Lieferantenbewertung (WE) </vt:lpstr>
      <vt:lpstr>PowerPoint-Präsentation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Brockmann</dc:creator>
  <cp:lastModifiedBy>Mark Hausmann</cp:lastModifiedBy>
  <cp:revision>765</cp:revision>
  <cp:lastPrinted>2017-12-12T13:48:18Z</cp:lastPrinted>
  <dcterms:created xsi:type="dcterms:W3CDTF">2017-11-13T13:06:13Z</dcterms:created>
  <dcterms:modified xsi:type="dcterms:W3CDTF">2020-02-20T13:42:35Z</dcterms:modified>
</cp:coreProperties>
</file>